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318" r:id="rId5"/>
    <p:sldId id="310" r:id="rId6"/>
    <p:sldId id="319" r:id="rId7"/>
    <p:sldId id="290" r:id="rId8"/>
    <p:sldId id="294" r:id="rId9"/>
    <p:sldId id="299" r:id="rId10"/>
    <p:sldId id="311" r:id="rId11"/>
    <p:sldId id="304" r:id="rId12"/>
    <p:sldId id="305" r:id="rId13"/>
    <p:sldId id="314" r:id="rId14"/>
    <p:sldId id="321" r:id="rId15"/>
    <p:sldId id="316" r:id="rId16"/>
    <p:sldId id="320" r:id="rId17"/>
    <p:sldId id="322" r:id="rId18"/>
    <p:sldId id="261" r:id="rId19"/>
    <p:sldId id="268" r:id="rId20"/>
    <p:sldId id="265" r:id="rId21"/>
    <p:sldId id="283" r:id="rId22"/>
    <p:sldId id="286" r:id="rId23"/>
    <p:sldId id="285" r:id="rId24"/>
    <p:sldId id="287" r:id="rId25"/>
    <p:sldId id="293" r:id="rId26"/>
    <p:sldId id="292" r:id="rId27"/>
    <p:sldId id="257" r:id="rId28"/>
    <p:sldId id="264" r:id="rId29"/>
    <p:sldId id="269" r:id="rId30"/>
    <p:sldId id="270" r:id="rId31"/>
    <p:sldId id="317" r:id="rId32"/>
    <p:sldId id="295" r:id="rId33"/>
    <p:sldId id="296" r:id="rId34"/>
    <p:sldId id="271" r:id="rId35"/>
    <p:sldId id="302" r:id="rId36"/>
    <p:sldId id="303" r:id="rId37"/>
    <p:sldId id="306" r:id="rId38"/>
    <p:sldId id="313" r:id="rId39"/>
    <p:sldId id="260" r:id="rId40"/>
    <p:sldId id="263" r:id="rId41"/>
    <p:sldId id="266" r:id="rId42"/>
    <p:sldId id="289" r:id="rId43"/>
    <p:sldId id="297" r:id="rId44"/>
    <p:sldId id="298" r:id="rId45"/>
    <p:sldId id="300" r:id="rId46"/>
    <p:sldId id="301" r:id="rId47"/>
    <p:sldId id="309" r:id="rId48"/>
    <p:sldId id="315" r:id="rId49"/>
    <p:sldId id="262" r:id="rId50"/>
    <p:sldId id="284" r:id="rId51"/>
    <p:sldId id="288" r:id="rId52"/>
    <p:sldId id="291" r:id="rId53"/>
    <p:sldId id="307" r:id="rId54"/>
    <p:sldId id="308" r:id="rId55"/>
    <p:sldId id="282" r:id="rId56"/>
    <p:sldId id="267" r:id="rId57"/>
    <p:sldId id="272" r:id="rId58"/>
    <p:sldId id="323" r:id="rId59"/>
    <p:sldId id="324" r:id="rId60"/>
    <p:sldId id="325" r:id="rId61"/>
    <p:sldId id="312" r:id="rId62"/>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4497867-E68F-4E28-B1FD-A2EBFE48904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97867-E68F-4E28-B1FD-A2EBFE48904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497867-E68F-4E28-B1FD-A2EBFE48904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497867-E68F-4E28-B1FD-A2EBFE4890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37A815D-46E7-4847-924A-735417564140}" type="datetimeFigureOut">
              <a:rPr lang="en-US" smtClean="0"/>
              <a:pPr/>
              <a:t>11/16/2016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497867-E68F-4E28-B1FD-A2EBFE48904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37A815D-46E7-4847-924A-735417564140}" type="datetimeFigureOut">
              <a:rPr lang="en-US" smtClean="0"/>
              <a:pPr/>
              <a:t>11/16/2016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4497867-E68F-4E28-B1FD-A2EBFE48904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www.ekostrategija.lt/index.php?lng=lt&amp;content=pages&amp;page_id=13&amp;kat=42" TargetMode="External"/><Relationship Id="rId7" Type="http://schemas.openxmlformats.org/officeDocument/2006/relationships/hyperlink" Target="http://www.ekostrategija.lt/index.php?lng=lt&amp;content=pages&amp;page_id=13&amp;kat=35" TargetMode="External"/><Relationship Id="rId2" Type="http://schemas.openxmlformats.org/officeDocument/2006/relationships/hyperlink" Target="http://www.ekostrategija.lt/index.php?lng=lt&amp;content=pages&amp;page_id=13&amp;kat=54" TargetMode="External"/><Relationship Id="rId1" Type="http://schemas.openxmlformats.org/officeDocument/2006/relationships/slideLayout" Target="../slideLayouts/slideLayout4.xml"/><Relationship Id="rId6" Type="http://schemas.openxmlformats.org/officeDocument/2006/relationships/hyperlink" Target="http://www.ekostrategija.lt/index.php?lng=lt&amp;content=pages&amp;page_id=13&amp;kat=27" TargetMode="External"/><Relationship Id="rId5" Type="http://schemas.openxmlformats.org/officeDocument/2006/relationships/hyperlink" Target="http://www.ekostrategija.lt/index.php?lng=lt&amp;content=pages&amp;page_id=13&amp;kat=12" TargetMode="External"/><Relationship Id="rId4" Type="http://schemas.openxmlformats.org/officeDocument/2006/relationships/hyperlink" Target="http://www.ekostrategija.lt/index.php?lng=lt&amp;content=pages&amp;page_id=13&amp;kat=2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4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5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359898"/>
            <a:ext cx="7839100" cy="283020"/>
          </a:xfrm>
        </p:spPr>
        <p:txBody>
          <a:bodyPr>
            <a:normAutofit/>
          </a:bodyPr>
          <a:lstStyle/>
          <a:p>
            <a:pPr algn="ctr"/>
            <a:r>
              <a:rPr lang="en-US" sz="1200" b="1" dirty="0" smtClean="0"/>
              <a:t>KAUNO R. KULAUTUVOS PAGRINDIN</a:t>
            </a:r>
            <a:r>
              <a:rPr lang="lt-LT" sz="1200" b="1" dirty="0" smtClean="0"/>
              <a:t>Ė</a:t>
            </a:r>
            <a:r>
              <a:rPr lang="en-US" sz="1200" b="1" dirty="0" smtClean="0"/>
              <a:t> MOKYKLA </a:t>
            </a:r>
            <a:endParaRPr lang="en-US" sz="1200" b="1" dirty="0"/>
          </a:p>
        </p:txBody>
      </p:sp>
      <p:sp>
        <p:nvSpPr>
          <p:cNvPr id="3" name="Subtitle 2"/>
          <p:cNvSpPr>
            <a:spLocks noGrp="1"/>
          </p:cNvSpPr>
          <p:nvPr>
            <p:ph type="subTitle" idx="1"/>
          </p:nvPr>
        </p:nvSpPr>
        <p:spPr>
          <a:xfrm>
            <a:off x="1432560" y="2357430"/>
            <a:ext cx="7406640" cy="3357586"/>
          </a:xfrm>
        </p:spPr>
        <p:txBody>
          <a:bodyPr>
            <a:normAutofit lnSpcReduction="10000"/>
          </a:bodyPr>
          <a:lstStyle/>
          <a:p>
            <a:pPr algn="ctr"/>
            <a:r>
              <a:rPr lang="lt-LT" sz="4000" dirty="0" smtClean="0">
                <a:latin typeface="Showcard Gothic" pitchFamily="82" charset="0"/>
              </a:rPr>
              <a:t>PROJEKTO </a:t>
            </a:r>
          </a:p>
          <a:p>
            <a:pPr algn="ctr"/>
            <a:r>
              <a:rPr lang="lt-LT" sz="4000" dirty="0" smtClean="0">
                <a:latin typeface="Showcard Gothic" pitchFamily="82" charset="0"/>
              </a:rPr>
              <a:t>,,DARNI MOKYKLA”</a:t>
            </a:r>
          </a:p>
          <a:p>
            <a:pPr algn="ctr"/>
            <a:endParaRPr lang="lt-LT" sz="4000" dirty="0" smtClean="0">
              <a:latin typeface="Showcard Gothic" pitchFamily="82" charset="0"/>
            </a:endParaRPr>
          </a:p>
          <a:p>
            <a:pPr algn="ctr"/>
            <a:r>
              <a:rPr lang="lt-LT" sz="4000" dirty="0" smtClean="0">
                <a:latin typeface="Showcard Gothic" pitchFamily="82" charset="0"/>
              </a:rPr>
              <a:t>ATASKAITA</a:t>
            </a:r>
          </a:p>
          <a:p>
            <a:pPr algn="ctr"/>
            <a:r>
              <a:rPr lang="lt-LT" sz="4000" dirty="0" smtClean="0">
                <a:latin typeface="Showcard Gothic" pitchFamily="82" charset="0"/>
              </a:rPr>
              <a:t>2015-2016</a:t>
            </a:r>
            <a:endParaRPr lang="en-US" sz="4000" dirty="0">
              <a:latin typeface="Showcard Gothic" pitchFamily="82" charset="0"/>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714356"/>
            <a:ext cx="954180" cy="157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Dalyvavome akcijoje ,,Darom 2016”</a:t>
            </a:r>
            <a:endParaRPr lang="en-US" sz="2400" b="1" dirty="0">
              <a:latin typeface="Times New Roman" pitchFamily="18" charset="0"/>
              <a:cs typeface="Times New Roman" pitchFamily="18" charset="0"/>
            </a:endParaRPr>
          </a:p>
        </p:txBody>
      </p:sp>
      <p:pic>
        <p:nvPicPr>
          <p:cNvPr id="40962" name="Picture 2" descr="C:\Users\Kolomba\Desktop\SAM_193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84375" y="1447800"/>
            <a:ext cx="6400800" cy="480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Dalyvavome Globalaus jaunimo festivalyje Vilniuje</a:t>
            </a:r>
            <a:endParaRPr lang="en-US" sz="2400" b="1" dirty="0">
              <a:latin typeface="Times New Roman" pitchFamily="18" charset="0"/>
              <a:cs typeface="Times New Roman" pitchFamily="18" charset="0"/>
            </a:endParaRPr>
          </a:p>
        </p:txBody>
      </p:sp>
      <p:pic>
        <p:nvPicPr>
          <p:cNvPr id="32770" name="Picture 2" descr="C:\Users\Kolomba\Desktop\13318802_1094116473967959_1216387382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3929066"/>
            <a:ext cx="3443604" cy="2779591"/>
          </a:xfrm>
          <a:prstGeom prst="rect">
            <a:avLst/>
          </a:prstGeom>
          <a:noFill/>
        </p:spPr>
      </p:pic>
      <p:pic>
        <p:nvPicPr>
          <p:cNvPr id="32771" name="Picture 3" descr="C:\Users\Kolomba\Desktop\13335316_1094116503967956_290404106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7818" y="1428736"/>
            <a:ext cx="3270904" cy="5143512"/>
          </a:xfrm>
          <a:prstGeom prst="rect">
            <a:avLst/>
          </a:prstGeom>
          <a:noFill/>
        </p:spPr>
      </p:pic>
      <p:pic>
        <p:nvPicPr>
          <p:cNvPr id="32772" name="Picture 4" descr="C:\Users\Kolomba\Desktop\IMG_3909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4414" y="1214421"/>
            <a:ext cx="3500462" cy="262534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8219340" cy="868346"/>
          </a:xfrm>
        </p:spPr>
        <p:txBody>
          <a:bodyPr>
            <a:normAutofit/>
          </a:bodyPr>
          <a:lstStyle/>
          <a:p>
            <a:r>
              <a:rPr lang="lt-LT" sz="2400" b="1" dirty="0" smtClean="0">
                <a:latin typeface="Times New Roman" pitchFamily="18" charset="0"/>
                <a:cs typeface="Times New Roman" pitchFamily="18" charset="0"/>
              </a:rPr>
              <a:t>	Dalyvavome miškininkų stovykloje ,,Mano žalioji vasara” Karklėje</a:t>
            </a:r>
            <a:endParaRPr lang="en-US" sz="2400" b="1" dirty="0">
              <a:latin typeface="Times New Roman" pitchFamily="18" charset="0"/>
              <a:cs typeface="Times New Roman" pitchFamily="18" charset="0"/>
            </a:endParaRPr>
          </a:p>
        </p:txBody>
      </p:sp>
      <p:pic>
        <p:nvPicPr>
          <p:cNvPr id="33795" name="Picture 3" descr="C:\Users\Kolomba\Desktop\DSC_065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810" y="1000108"/>
            <a:ext cx="4087217" cy="2714644"/>
          </a:xfrm>
          <a:prstGeom prst="rect">
            <a:avLst/>
          </a:prstGeom>
          <a:noFill/>
        </p:spPr>
      </p:pic>
      <p:pic>
        <p:nvPicPr>
          <p:cNvPr id="33796" name="Picture 4" descr="C:\Users\Kolomba\Desktop\DSC_08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4000504"/>
            <a:ext cx="4087217" cy="2714644"/>
          </a:xfrm>
          <a:prstGeom prst="rect">
            <a:avLst/>
          </a:prstGeom>
          <a:noFill/>
        </p:spPr>
      </p:pic>
      <p:pic>
        <p:nvPicPr>
          <p:cNvPr id="33798" name="Picture 6"/>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42844" y="1571612"/>
            <a:ext cx="4596658" cy="297179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2700" b="1" dirty="0" err="1" smtClean="0">
                <a:latin typeface="Times New Roman" pitchFamily="18" charset="0"/>
                <a:cs typeface="Times New Roman" pitchFamily="18" charset="0"/>
              </a:rPr>
              <a:t>Tarptautinė</a:t>
            </a:r>
            <a:r>
              <a:rPr lang="en-US" sz="2700" b="1" dirty="0" smtClean="0">
                <a:latin typeface="Times New Roman" pitchFamily="18" charset="0"/>
                <a:cs typeface="Times New Roman" pitchFamily="18" charset="0"/>
              </a:rPr>
              <a:t> </a:t>
            </a:r>
            <a:r>
              <a:rPr lang="en-US" sz="2700" b="1" dirty="0" err="1" smtClean="0">
                <a:latin typeface="Times New Roman" pitchFamily="18" charset="0"/>
                <a:cs typeface="Times New Roman" pitchFamily="18" charset="0"/>
              </a:rPr>
              <a:t>diena</a:t>
            </a:r>
            <a:r>
              <a:rPr lang="en-US" sz="2700" b="1" dirty="0" smtClean="0">
                <a:latin typeface="Times New Roman" pitchFamily="18" charset="0"/>
                <a:cs typeface="Times New Roman" pitchFamily="18" charset="0"/>
              </a:rPr>
              <a:t> be </a:t>
            </a:r>
            <a:r>
              <a:rPr lang="en-US" sz="2700" b="1" dirty="0" err="1" smtClean="0">
                <a:latin typeface="Times New Roman" pitchFamily="18" charset="0"/>
                <a:cs typeface="Times New Roman" pitchFamily="18" charset="0"/>
              </a:rPr>
              <a:t>automobilio</a:t>
            </a:r>
            <a:r>
              <a:rPr lang="en-US" sz="2700" b="1" dirty="0" smtClean="0">
                <a:latin typeface="Times New Roman" pitchFamily="18" charset="0"/>
                <a:cs typeface="Times New Roman" pitchFamily="18" charset="0"/>
              </a:rPr>
              <a:t> 09-22</a:t>
            </a:r>
            <a:r>
              <a:rPr lang="lt-LT" sz="2700" b="1" dirty="0" smtClean="0">
                <a:latin typeface="Times New Roman" pitchFamily="18" charset="0"/>
                <a:cs typeface="Times New Roman" pitchFamily="18" charset="0"/>
              </a:rPr>
              <a:t>. </a:t>
            </a:r>
            <a:br>
              <a:rPr lang="lt-LT" sz="2700" b="1" dirty="0" smtClean="0">
                <a:latin typeface="Times New Roman" pitchFamily="18" charset="0"/>
                <a:cs typeface="Times New Roman" pitchFamily="18" charset="0"/>
              </a:rPr>
            </a:br>
            <a:r>
              <a:rPr lang="lt-LT" sz="2700" b="1" dirty="0" smtClean="0">
                <a:latin typeface="Times New Roman" pitchFamily="18" charset="0"/>
                <a:cs typeface="Times New Roman" pitchFamily="18" charset="0"/>
              </a:rPr>
              <a:t>Keliavome dviračiais</a:t>
            </a: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endParaRPr lang="en-US" sz="2700" b="1" dirty="0">
              <a:latin typeface="Times New Roman" pitchFamily="18" charset="0"/>
              <a:cs typeface="Times New Roman" pitchFamily="18" charset="0"/>
            </a:endParaRPr>
          </a:p>
        </p:txBody>
      </p:sp>
      <p:pic>
        <p:nvPicPr>
          <p:cNvPr id="2050" name="Picture 2" descr="C:\Users\Kolomba\Desktop\20150922_174156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1643050"/>
            <a:ext cx="4826033" cy="2714644"/>
          </a:xfrm>
          <a:prstGeom prst="rect">
            <a:avLst/>
          </a:prstGeom>
          <a:noFill/>
        </p:spPr>
      </p:pic>
      <p:pic>
        <p:nvPicPr>
          <p:cNvPr id="2051" name="Picture 3" descr="C:\Users\Kolomba\Desktop\DSC_6504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929066"/>
            <a:ext cx="4144383" cy="2776736"/>
          </a:xfrm>
          <a:prstGeom prst="rect">
            <a:avLst/>
          </a:prstGeom>
          <a:noFill/>
        </p:spPr>
      </p:pic>
      <p:pic>
        <p:nvPicPr>
          <p:cNvPr id="1026" name="Picture 2" descr="C:\Users\Kolomba\Downloads\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504" y="928670"/>
            <a:ext cx="3886889" cy="257651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1071570"/>
          </a:xfrm>
        </p:spPr>
        <p:txBody>
          <a:bodyPr>
            <a:normAutofit fontScale="90000"/>
          </a:bodyPr>
          <a:lstStyle/>
          <a:p>
            <a:r>
              <a:rPr lang="lt-LT"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Vykd</a:t>
            </a:r>
            <a:r>
              <a:rPr lang="lt-LT" sz="2400" b="1" dirty="0" smtClean="0">
                <a:latin typeface="Times New Roman" pitchFamily="18" charset="0"/>
                <a:cs typeface="Times New Roman" pitchFamily="18" charset="0"/>
              </a:rPr>
              <a:t>ėme akciją </a:t>
            </a:r>
            <a:r>
              <a:rPr lang="de-DE" sz="2400" b="1" dirty="0" smtClean="0">
                <a:latin typeface="Times New Roman" pitchFamily="18" charset="0"/>
                <a:cs typeface="Times New Roman" pitchFamily="18" charset="0"/>
              </a:rPr>
              <a:t>,,Taupau</a:t>
            </a:r>
            <a:r>
              <a:rPr lang="lt-LT" sz="2400" b="1" dirty="0" smtClean="0">
                <a:latin typeface="Times New Roman" pitchFamily="18" charset="0"/>
                <a:cs typeface="Times New Roman" pitchFamily="18" charset="0"/>
              </a:rPr>
              <a:t> </a:t>
            </a:r>
            <a:r>
              <a:rPr lang="de-DE" sz="2400" b="1" dirty="0" smtClean="0">
                <a:latin typeface="Times New Roman" pitchFamily="18" charset="0"/>
                <a:cs typeface="Times New Roman" pitchFamily="18" charset="0"/>
              </a:rPr>
              <a:t>elektrą – saugau</a:t>
            </a:r>
            <a:r>
              <a:rPr lang="lt-LT" sz="2400" b="1" dirty="0" smtClean="0">
                <a:latin typeface="Times New Roman" pitchFamily="18" charset="0"/>
                <a:cs typeface="Times New Roman" pitchFamily="18" charset="0"/>
              </a:rPr>
              <a:t> </a:t>
            </a:r>
            <a:r>
              <a:rPr lang="de-DE" sz="2400" b="1" dirty="0" smtClean="0">
                <a:latin typeface="Times New Roman" pitchFamily="18" charset="0"/>
                <a:cs typeface="Times New Roman" pitchFamily="18" charset="0"/>
              </a:rPr>
              <a:t>gamtą“</a:t>
            </a:r>
            <a:r>
              <a:rPr lang="lt-LT" sz="2400" b="1" dirty="0" smtClean="0">
                <a:latin typeface="Times New Roman" pitchFamily="18" charset="0"/>
                <a:cs typeface="Times New Roman" pitchFamily="18" charset="0"/>
              </a:rPr>
              <a:t>. Sukūrėme lankstinuką apie elektros taupymą ir dalinome mokyklos bendruomenės nariams.</a:t>
            </a:r>
            <a:endParaRPr lang="en-US" sz="2400" b="1" dirty="0">
              <a:latin typeface="Times New Roman" pitchFamily="18" charset="0"/>
              <a:cs typeface="Times New Roman" pitchFamily="18" charset="0"/>
            </a:endParaRPr>
          </a:p>
        </p:txBody>
      </p:sp>
      <p:pic>
        <p:nvPicPr>
          <p:cNvPr id="2050" name="Picture 2" descr="C:\Users\Kolomba\Downloads\P101024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1357299"/>
            <a:ext cx="2214578" cy="2952770"/>
          </a:xfrm>
          <a:prstGeom prst="rect">
            <a:avLst/>
          </a:prstGeom>
          <a:noFill/>
        </p:spPr>
      </p:pic>
      <p:pic>
        <p:nvPicPr>
          <p:cNvPr id="2051" name="Picture 3" descr="C:\Users\Kolomba\Downloads\P10102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678" y="1285860"/>
            <a:ext cx="4000496" cy="3000372"/>
          </a:xfrm>
          <a:prstGeom prst="rect">
            <a:avLst/>
          </a:prstGeom>
          <a:noFill/>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1934" y="3643314"/>
            <a:ext cx="4468807" cy="3067941"/>
          </a:xfrm>
          <a:prstGeom prst="rect">
            <a:avLst/>
          </a:prstGeom>
          <a:noFill/>
          <a:ln w="9525">
            <a:noFill/>
            <a:miter lim="800000"/>
            <a:headEnd/>
            <a:tailEnd/>
          </a:ln>
          <a:effectLst/>
        </p:spPr>
      </p:pic>
      <p:pic>
        <p:nvPicPr>
          <p:cNvPr id="2054" name="Picture 6" descr="C:\Users\Kolomba\Desktop\unnam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43042" y="4572008"/>
            <a:ext cx="1573777" cy="209660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24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Sukūrėme lankstinuką apie alternatyvius energijos šaltinius ir dalinome mokyklos bendruomenės nariams.</a:t>
            </a:r>
            <a:endParaRPr lang="en-US" sz="2400" b="1" dirty="0">
              <a:latin typeface="Times New Roman" pitchFamily="18" charset="0"/>
              <a:cs typeface="Times New Roman" pitchFamily="18" charset="0"/>
            </a:endParaRPr>
          </a:p>
        </p:txBody>
      </p:sp>
      <p:sp>
        <p:nvSpPr>
          <p:cNvPr id="11" name="Content Placeholder 10"/>
          <p:cNvSpPr>
            <a:spLocks noGrp="1"/>
          </p:cNvSpPr>
          <p:nvPr>
            <p:ph sz="half" idx="1"/>
          </p:nvPr>
        </p:nvSpPr>
        <p:spPr/>
        <p:txBody>
          <a:bodyPr>
            <a:normAutofit fontScale="40000" lnSpcReduction="20000"/>
          </a:bodyPr>
          <a:lstStyle/>
          <a:p>
            <a:pPr>
              <a:buNone/>
            </a:pPr>
            <a:endParaRPr lang="en-US" dirty="0" smtClean="0"/>
          </a:p>
          <a:p>
            <a:pPr>
              <a:buNone/>
            </a:pPr>
            <a:r>
              <a:rPr lang="en-US" b="1" u="sng" dirty="0" smtClean="0">
                <a:latin typeface="Times New Roman" pitchFamily="18" charset="0"/>
                <a:cs typeface="Times New Roman" pitchFamily="18" charset="0"/>
              </a:rPr>
              <a:t>ATSINAUJINATYS ENERGIJOS </a:t>
            </a:r>
            <a:r>
              <a:rPr lang="lt-LT" b="1" u="sng" dirty="0" smtClean="0">
                <a:latin typeface="Times New Roman" pitchFamily="18" charset="0"/>
                <a:cs typeface="Times New Roman" pitchFamily="18" charset="0"/>
              </a:rPr>
              <a:t>ŠALTINIAI</a:t>
            </a:r>
            <a:endParaRPr lang="en-US" dirty="0" smtClean="0">
              <a:latin typeface="Times New Roman" pitchFamily="18" charset="0"/>
              <a:cs typeface="Times New Roman" pitchFamily="18" charset="0"/>
            </a:endParaRPr>
          </a:p>
          <a:p>
            <a:pPr algn="ctr">
              <a:buNone/>
            </a:pPr>
            <a:r>
              <a:rPr lang="lt-LT" b="1" dirty="0" smtClean="0">
                <a:latin typeface="Times New Roman" pitchFamily="18" charset="0"/>
                <a:cs typeface="Times New Roman" pitchFamily="18" charset="0"/>
              </a:rPr>
              <a:t>KAS TAI?</a:t>
            </a:r>
            <a:endParaRPr lang="en-US" dirty="0" smtClean="0">
              <a:latin typeface="Times New Roman" pitchFamily="18" charset="0"/>
              <a:cs typeface="Times New Roman" pitchFamily="18" charset="0"/>
            </a:endParaRPr>
          </a:p>
          <a:p>
            <a:pPr>
              <a:buNone/>
            </a:pPr>
            <a:r>
              <a:rPr lang="lt-LT" dirty="0" smtClean="0">
                <a:latin typeface="Times New Roman" pitchFamily="18" charset="0"/>
                <a:cs typeface="Times New Roman" pitchFamily="18" charset="0"/>
              </a:rPr>
              <a:t>	Tai gamtos ištekliai, kurių atsiradimą ir atsinaujinimą sąlygoja gamtos ar žmogaus sukurti procesai.</a:t>
            </a:r>
            <a:endParaRPr lang="en-US" dirty="0" smtClean="0">
              <a:latin typeface="Times New Roman" pitchFamily="18" charset="0"/>
              <a:cs typeface="Times New Roman" pitchFamily="18" charset="0"/>
            </a:endParaRPr>
          </a:p>
          <a:p>
            <a:pPr>
              <a:buNone/>
            </a:pPr>
            <a:r>
              <a:rPr lang="lt-LT" dirty="0" smtClean="0">
                <a:latin typeface="Times New Roman" pitchFamily="18" charset="0"/>
                <a:cs typeface="Times New Roman" pitchFamily="18" charset="0"/>
              </a:rPr>
              <a:t>	Tai energija, kurios naudojimas nedidina CO</a:t>
            </a:r>
            <a:r>
              <a:rPr lang="lt-LT" baseline="-25000" dirty="0" smtClean="0">
                <a:latin typeface="Times New Roman" pitchFamily="18" charset="0"/>
                <a:cs typeface="Times New Roman" pitchFamily="18" charset="0"/>
              </a:rPr>
              <a:t>2</a:t>
            </a:r>
            <a:r>
              <a:rPr lang="lt-LT" dirty="0" smtClean="0">
                <a:latin typeface="Times New Roman" pitchFamily="18" charset="0"/>
                <a:cs typeface="Times New Roman" pitchFamily="18" charset="0"/>
              </a:rPr>
              <a:t> emisijų.</a:t>
            </a:r>
            <a:endParaRPr lang="en-US" dirty="0" smtClean="0">
              <a:latin typeface="Times New Roman" pitchFamily="18" charset="0"/>
              <a:cs typeface="Times New Roman" pitchFamily="18" charset="0"/>
            </a:endParaRPr>
          </a:p>
          <a:p>
            <a:pPr>
              <a:buNone/>
            </a:pPr>
            <a:r>
              <a:rPr lang="lt-LT" b="1" i="1" u="sng" dirty="0" smtClean="0">
                <a:latin typeface="Times New Roman" pitchFamily="18" charset="0"/>
                <a:cs typeface="Times New Roman" pitchFamily="18" charset="0"/>
              </a:rPr>
              <a:t>ATSINAUJINAČIAIS ENERGIJOS ŠALTINIAIS LAIKOMA:</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hlinkClick r:id="rId2"/>
              </a:rPr>
              <a:t>Saulės energija</a:t>
            </a:r>
            <a:r>
              <a:rPr lang="lt-LT"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hlinkClick r:id="rId3"/>
              </a:rPr>
              <a:t>Vėjo energija</a:t>
            </a:r>
            <a:r>
              <a:rPr lang="lt-LT"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rPr>
              <a:t>Geoterminė energija.</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rPr>
              <a:t>Hidroenergija.</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rPr>
              <a:t>Energija iš biodujų.</a:t>
            </a:r>
            <a:endParaRPr lang="en-US" dirty="0" smtClean="0">
              <a:latin typeface="Times New Roman" pitchFamily="18" charset="0"/>
              <a:cs typeface="Times New Roman" pitchFamily="18" charset="0"/>
            </a:endParaRPr>
          </a:p>
          <a:p>
            <a:pPr lvl="0">
              <a:buNone/>
            </a:pPr>
            <a:r>
              <a:rPr lang="lt-LT" dirty="0" smtClean="0">
                <a:latin typeface="Times New Roman" pitchFamily="18" charset="0"/>
                <a:cs typeface="Times New Roman" pitchFamily="18" charset="0"/>
              </a:rPr>
              <a:t>Energija, gaunama,deginant </a:t>
            </a:r>
            <a:r>
              <a:rPr lang="lt-LT" dirty="0" smtClean="0">
                <a:latin typeface="Times New Roman" pitchFamily="18" charset="0"/>
                <a:cs typeface="Times New Roman" pitchFamily="18" charset="0"/>
                <a:hlinkClick r:id="rId4"/>
              </a:rPr>
              <a:t>medžio atliekas</a:t>
            </a:r>
            <a:r>
              <a:rPr lang="lt-LT" dirty="0" smtClean="0">
                <a:latin typeface="Times New Roman" pitchFamily="18" charset="0"/>
                <a:cs typeface="Times New Roman" pitchFamily="18" charset="0"/>
              </a:rPr>
              <a:t> , </a:t>
            </a:r>
            <a:r>
              <a:rPr lang="lt-LT" dirty="0" smtClean="0">
                <a:latin typeface="Times New Roman" pitchFamily="18" charset="0"/>
                <a:cs typeface="Times New Roman" pitchFamily="18" charset="0"/>
                <a:hlinkClick r:id="rId5"/>
              </a:rPr>
              <a:t>šiaudus</a:t>
            </a:r>
            <a:r>
              <a:rPr lang="lt-LT" dirty="0" smtClean="0">
                <a:latin typeface="Times New Roman" pitchFamily="18" charset="0"/>
                <a:cs typeface="Times New Roman" pitchFamily="18" charset="0"/>
              </a:rPr>
              <a:t> , </a:t>
            </a:r>
            <a:r>
              <a:rPr lang="lt-LT" dirty="0" smtClean="0">
                <a:latin typeface="Times New Roman" pitchFamily="18" charset="0"/>
                <a:cs typeface="Times New Roman" pitchFamily="18" charset="0"/>
                <a:hlinkClick r:id="rId6"/>
              </a:rPr>
              <a:t>municipalines šiukšles </a:t>
            </a:r>
            <a:endParaRPr lang="en-US" dirty="0" smtClean="0">
              <a:latin typeface="Times New Roman" pitchFamily="18" charset="0"/>
              <a:cs typeface="Times New Roman" pitchFamily="18" charset="0"/>
            </a:endParaRPr>
          </a:p>
          <a:p>
            <a:pPr algn="ctr">
              <a:buNone/>
            </a:pPr>
            <a:r>
              <a:rPr lang="lt-LT" b="1" u="sng" dirty="0" smtClean="0">
                <a:latin typeface="Times New Roman" pitchFamily="18" charset="0"/>
                <a:cs typeface="Times New Roman" pitchFamily="18" charset="0"/>
              </a:rPr>
              <a:t>Saulės energija</a:t>
            </a:r>
            <a:r>
              <a:rPr lang="lt-LT" dirty="0" smtClean="0">
                <a:latin typeface="Times New Roman" pitchFamily="18" charset="0"/>
                <a:cs typeface="Times New Roman" pitchFamily="18" charset="0"/>
              </a:rPr>
              <a:t>Naudojamos dvi technologijos:</a:t>
            </a:r>
            <a:endParaRPr lang="en-US" dirty="0" smtClean="0">
              <a:latin typeface="Times New Roman" pitchFamily="18" charset="0"/>
              <a:cs typeface="Times New Roman" pitchFamily="18" charset="0"/>
            </a:endParaRPr>
          </a:p>
          <a:p>
            <a:pPr lvl="0"/>
            <a:r>
              <a:rPr lang="lt-LT" dirty="0" smtClean="0">
                <a:latin typeface="Times New Roman" pitchFamily="18" charset="0"/>
                <a:cs typeface="Times New Roman" pitchFamily="18" charset="0"/>
              </a:rPr>
              <a:t>Fotovoltinis energijos generavimas tiesiogiai iš saulės energijos.</a:t>
            </a:r>
            <a:endParaRPr lang="en-US" dirty="0" smtClean="0">
              <a:latin typeface="Times New Roman" pitchFamily="18" charset="0"/>
              <a:cs typeface="Times New Roman" pitchFamily="18" charset="0"/>
            </a:endParaRPr>
          </a:p>
          <a:p>
            <a:pPr lvl="0"/>
            <a:r>
              <a:rPr lang="lt-LT" dirty="0" smtClean="0">
                <a:latin typeface="Times New Roman" pitchFamily="18" charset="0"/>
                <a:cs typeface="Times New Roman" pitchFamily="18" charset="0"/>
              </a:rPr>
              <a:t>Vandens - tarpinio šilumnešio- šildymas saulės baterijose. </a:t>
            </a:r>
            <a:endParaRPr lang="en-US" dirty="0" smtClean="0">
              <a:latin typeface="Times New Roman" pitchFamily="18" charset="0"/>
              <a:cs typeface="Times New Roman" pitchFamily="18" charset="0"/>
            </a:endParaRPr>
          </a:p>
          <a:p>
            <a:pPr>
              <a:buNone/>
            </a:pPr>
            <a:endParaRPr lang="en-US" dirty="0"/>
          </a:p>
        </p:txBody>
      </p:sp>
      <p:sp>
        <p:nvSpPr>
          <p:cNvPr id="12" name="Content Placeholder 11"/>
          <p:cNvSpPr>
            <a:spLocks noGrp="1"/>
          </p:cNvSpPr>
          <p:nvPr>
            <p:ph sz="half" idx="2"/>
          </p:nvPr>
        </p:nvSpPr>
        <p:spPr/>
        <p:txBody>
          <a:bodyPr>
            <a:normAutofit fontScale="40000" lnSpcReduction="20000"/>
          </a:bodyPr>
          <a:lstStyle/>
          <a:p>
            <a:pPr>
              <a:buNone/>
            </a:pPr>
            <a:r>
              <a:rPr lang="lt-LT" dirty="0" smtClean="0"/>
              <a:t> </a:t>
            </a:r>
            <a:r>
              <a:rPr lang="lt-LT" b="1" u="sng" dirty="0" smtClean="0">
                <a:latin typeface="Times New Roman" pitchFamily="18" charset="0"/>
                <a:cs typeface="Times New Roman" pitchFamily="18" charset="0"/>
              </a:rPr>
              <a:t>Vėjo energija</a:t>
            </a: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Vėjo energija – saulės spinduliavimo sukeltų oro srautų judėjimas, nešantis savyje didelį energijos kiekį.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Dabartiniu metu pasaulyje sparčiai tobulinamas vėjo energijos panaudojimas ir įsisavinimas. Iš visų šiuo metu esančių </a:t>
            </a:r>
            <a:r>
              <a:rPr lang="lt-LT" dirty="0" smtClean="0">
                <a:latin typeface="Times New Roman" pitchFamily="18" charset="0"/>
                <a:cs typeface="Times New Roman" pitchFamily="18" charset="0"/>
                <a:hlinkClick r:id="rId7"/>
              </a:rPr>
              <a:t>atsinaujinančių energijos šaltinių</a:t>
            </a:r>
            <a:r>
              <a:rPr lang="lt-LT" dirty="0" smtClean="0">
                <a:latin typeface="Times New Roman" pitchFamily="18" charset="0"/>
                <a:cs typeface="Times New Roman" pitchFamily="18" charset="0"/>
              </a:rPr>
              <a:t> vėjo energetika turi didžiausius plėtojimosi tempus.</a:t>
            </a:r>
            <a:endParaRPr lang="en-US" dirty="0" smtClean="0">
              <a:latin typeface="Times New Roman" pitchFamily="18" charset="0"/>
              <a:cs typeface="Times New Roman" pitchFamily="18" charset="0"/>
            </a:endParaRPr>
          </a:p>
          <a:p>
            <a:pPr>
              <a:buNone/>
            </a:pPr>
            <a:r>
              <a:rPr lang="lt-LT" b="1" u="sng" dirty="0" smtClean="0">
                <a:latin typeface="Times New Roman" pitchFamily="18" charset="0"/>
                <a:cs typeface="Times New Roman" pitchFamily="18" charset="0"/>
              </a:rPr>
              <a:t>Biodujų gamyba</a:t>
            </a:r>
            <a:r>
              <a:rPr lang="lt-LT"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lt-LT" dirty="0" smtClean="0">
                <a:latin typeface="Times New Roman" pitchFamily="18" charset="0"/>
                <a:cs typeface="Times New Roman" pitchFamily="18" charset="0"/>
              </a:rPr>
              <a:t>		Kitas atliekų naudojimo energijai gaminti būdas - yra puvimo metu išsiskiriančių sąvartynų dujų, kuriose didelę dalį sudaro metanas, surinkimas ir panaudojimas naudingam energijos generavimui.</a:t>
            </a:r>
            <a:endParaRPr lang="en-US" dirty="0" smtClean="0">
              <a:latin typeface="Times New Roman" pitchFamily="18" charset="0"/>
              <a:cs typeface="Times New Roman" pitchFamily="18" charset="0"/>
            </a:endParaRPr>
          </a:p>
          <a:p>
            <a:pPr>
              <a:buNone/>
            </a:pPr>
            <a:r>
              <a:rPr lang="lt-LT" b="1" u="sng" dirty="0" smtClean="0">
                <a:latin typeface="Times New Roman" pitchFamily="18" charset="0"/>
                <a:cs typeface="Times New Roman" pitchFamily="18" charset="0"/>
              </a:rPr>
              <a:t>Medžio atliekos</a:t>
            </a: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Medžio pramoninio apdirbimo arba kirtavietėse liekančios medžio atliekos, kurias galima panaudoti kaip kurą energijai generuoti:</a:t>
            </a:r>
          </a:p>
          <a:p>
            <a:pPr>
              <a:buNone/>
            </a:pPr>
            <a:r>
              <a:rPr lang="lt-LT" dirty="0" smtClean="0">
                <a:latin typeface="Times New Roman" pitchFamily="18" charset="0"/>
                <a:cs typeface="Times New Roman" pitchFamily="18" charset="0"/>
              </a:rPr>
              <a:t>	Atraižos.</a:t>
            </a:r>
          </a:p>
          <a:p>
            <a:pPr>
              <a:buNone/>
            </a:pPr>
            <a:r>
              <a:rPr lang="lt-LT" dirty="0" smtClean="0">
                <a:latin typeface="Times New Roman" pitchFamily="18" charset="0"/>
                <a:cs typeface="Times New Roman" pitchFamily="18" charset="0"/>
              </a:rPr>
              <a:t>	Pjuvenos.</a:t>
            </a:r>
          </a:p>
          <a:p>
            <a:pPr>
              <a:buNone/>
            </a:pPr>
            <a:r>
              <a:rPr lang="lt-LT" dirty="0" smtClean="0">
                <a:latin typeface="Times New Roman" pitchFamily="18" charset="0"/>
                <a:cs typeface="Times New Roman" pitchFamily="18" charset="0"/>
              </a:rPr>
              <a:t>	Skiedros. </a:t>
            </a:r>
            <a:endParaRPr lang="en-US" dirty="0" smtClean="0">
              <a:latin typeface="Times New Roman" pitchFamily="18" charset="0"/>
              <a:cs typeface="Times New Roman" pitchFamily="18" charset="0"/>
            </a:endParaRPr>
          </a:p>
          <a:p>
            <a:pPr>
              <a:buNone/>
            </a:pPr>
            <a:r>
              <a:rPr lang="lt-LT"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Šiaudai</a:t>
            </a: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Šalutinis javų auginimo produktas, kurį galima panaudoti, kaip atsinaujinantį kurą energijos generavimui. </a:t>
            </a:r>
          </a:p>
          <a:p>
            <a:pPr>
              <a:buNone/>
            </a:pPr>
            <a:r>
              <a:rPr lang="lt-LT" b="1" dirty="0" smtClean="0">
                <a:latin typeface="Times New Roman" pitchFamily="18" charset="0"/>
                <a:cs typeface="Times New Roman" pitchFamily="18" charset="0"/>
              </a:rPr>
              <a:t>Atliekų naudojimas energijai gaminti</a:t>
            </a: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      Municipalinių (buitinių) šiukšlių deginimas specialiai tam įrengtose šiukšlių deginimo įmonėse, degimo metu išsiskiriančią šilumą panaudojant naudingai.</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5608" y="214290"/>
            <a:ext cx="3657600" cy="5973150"/>
          </a:xfrm>
        </p:spPr>
        <p:txBody>
          <a:bodyPr>
            <a:normAutofit fontScale="32500" lnSpcReduction="20000"/>
          </a:bodyPr>
          <a:lstStyle/>
          <a:p>
            <a:pPr>
              <a:buNone/>
            </a:pPr>
            <a:r>
              <a:rPr lang="lt-LT" sz="3400" b="1" u="sng" dirty="0" smtClean="0">
                <a:latin typeface="Times New Roman" pitchFamily="18" charset="0"/>
                <a:cs typeface="Times New Roman" pitchFamily="18" charset="0"/>
              </a:rPr>
              <a:t>Alternatyvi energetika Lietuvoje</a:t>
            </a:r>
            <a:endParaRPr lang="en-US" sz="3400" dirty="0" smtClean="0">
              <a:latin typeface="Times New Roman" pitchFamily="18" charset="0"/>
              <a:cs typeface="Times New Roman" pitchFamily="18" charset="0"/>
            </a:endParaRPr>
          </a:p>
          <a:p>
            <a:pPr>
              <a:buNone/>
            </a:pPr>
            <a:r>
              <a:rPr lang="lt-LT" sz="3400" b="1" dirty="0" smtClean="0">
                <a:latin typeface="Times New Roman" pitchFamily="18" charset="0"/>
                <a:cs typeface="Times New Roman" pitchFamily="18" charset="0"/>
              </a:rPr>
              <a:t> Lietuvoje</a:t>
            </a:r>
            <a:r>
              <a:rPr lang="lt-LT" sz="3400" dirty="0" smtClean="0">
                <a:latin typeface="Times New Roman" pitchFamily="18" charset="0"/>
                <a:cs typeface="Times New Roman" pitchFamily="18" charset="0"/>
              </a:rPr>
              <a:t> AE sudaro 6,4%.</a:t>
            </a:r>
            <a:endParaRPr lang="en-US" sz="3400" dirty="0" smtClean="0">
              <a:latin typeface="Times New Roman" pitchFamily="18" charset="0"/>
              <a:cs typeface="Times New Roman" pitchFamily="18" charset="0"/>
            </a:endParaRPr>
          </a:p>
          <a:p>
            <a:pPr>
              <a:buNone/>
            </a:pPr>
            <a:r>
              <a:rPr lang="lt-LT" sz="3400" b="1" dirty="0" smtClean="0">
                <a:latin typeface="Times New Roman" pitchFamily="18" charset="0"/>
                <a:cs typeface="Times New Roman" pitchFamily="18" charset="0"/>
              </a:rPr>
              <a:t> Saulės energija.</a:t>
            </a:r>
            <a:r>
              <a:rPr lang="lt-LT" sz="3400" dirty="0" smtClean="0">
                <a:latin typeface="Times New Roman" pitchFamily="18" charset="0"/>
                <a:cs typeface="Times New Roman" pitchFamily="18" charset="0"/>
              </a:rPr>
              <a:t> </a:t>
            </a:r>
          </a:p>
          <a:p>
            <a:pPr>
              <a:buNone/>
            </a:pPr>
            <a:r>
              <a:rPr lang="lt-LT" sz="3400" dirty="0" smtClean="0">
                <a:latin typeface="Times New Roman" pitchFamily="18" charset="0"/>
                <a:cs typeface="Times New Roman" pitchFamily="18" charset="0"/>
              </a:rPr>
              <a:t>		Vykdant mokslo programą „Saulės ir kiti atsinaujinantys energijos šaltiniai žemės ūkiui“, Lietuvoje įrengti 15 saulės spindėjimo trukmės registravimo postai. Tačiau kol kas ši energijos šaka yra įdomi tik kaip mokslinių eksperimentų objektas. Lietuvoje yra sumontuota keletas vandens šildymo saulės kolektoriais sistemų, kurių bendras plotas sudaro apie 100 m</a:t>
            </a:r>
            <a:r>
              <a:rPr lang="lt-LT" sz="3400" baseline="30000" dirty="0" smtClean="0">
                <a:latin typeface="Times New Roman" pitchFamily="18" charset="0"/>
                <a:cs typeface="Times New Roman" pitchFamily="18" charset="0"/>
              </a:rPr>
              <a:t>2</a:t>
            </a:r>
            <a:r>
              <a:rPr lang="lt-LT" sz="3400" dirty="0" smtClean="0">
                <a:latin typeface="Times New Roman" pitchFamily="18" charset="0"/>
                <a:cs typeface="Times New Roman" pitchFamily="18" charset="0"/>
              </a:rPr>
              <a:t>. Tačiau dabartinėmis sąlygomis naudoti saulės kolektorius vandeniui šildyti daugeliu atvejų yra nuostolinga.</a:t>
            </a:r>
          </a:p>
          <a:p>
            <a:pPr>
              <a:buNone/>
            </a:pPr>
            <a:r>
              <a:rPr lang="lt-LT" sz="3400" b="1" dirty="0" smtClean="0">
                <a:latin typeface="Times New Roman" pitchFamily="18" charset="0"/>
                <a:cs typeface="Times New Roman" pitchFamily="18" charset="0"/>
              </a:rPr>
              <a:t>Fotoelektra.</a:t>
            </a:r>
            <a:r>
              <a:rPr lang="lt-LT" sz="3400" dirty="0" smtClean="0">
                <a:latin typeface="Times New Roman" pitchFamily="18" charset="0"/>
                <a:cs typeface="Times New Roman" pitchFamily="18" charset="0"/>
              </a:rPr>
              <a:t> </a:t>
            </a:r>
          </a:p>
          <a:p>
            <a:pPr>
              <a:buNone/>
            </a:pPr>
            <a:r>
              <a:rPr lang="lt-LT" sz="3400" dirty="0" smtClean="0">
                <a:latin typeface="Times New Roman" pitchFamily="18" charset="0"/>
                <a:cs typeface="Times New Roman" pitchFamily="18" charset="0"/>
              </a:rPr>
              <a:t>		Pasaulio saulės programoje (World Solar programme 1996–2005) fotoelektra laikoma perspektyviausia atsinaujinančios energijos rūšimi. Šiuo metu Lietuvoje fotoelektrinių jėgainių nėra.</a:t>
            </a:r>
            <a:r>
              <a:rPr lang="lt-LT" sz="3400" b="1" dirty="0" smtClean="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buNone/>
            </a:pPr>
            <a:r>
              <a:rPr lang="lt-LT" sz="3400" b="1" dirty="0" smtClean="0">
                <a:latin typeface="Times New Roman" pitchFamily="18" charset="0"/>
                <a:cs typeface="Times New Roman" pitchFamily="18" charset="0"/>
              </a:rPr>
              <a:t> Biodegalai. </a:t>
            </a:r>
          </a:p>
          <a:p>
            <a:pPr>
              <a:buNone/>
            </a:pPr>
            <a:r>
              <a:rPr lang="lt-LT" sz="3400" b="1" dirty="0" smtClean="0">
                <a:latin typeface="Times New Roman" pitchFamily="18" charset="0"/>
                <a:cs typeface="Times New Roman" pitchFamily="18" charset="0"/>
              </a:rPr>
              <a:t>	</a:t>
            </a:r>
            <a:r>
              <a:rPr lang="lt-LT" sz="3400" dirty="0" smtClean="0">
                <a:latin typeface="Times New Roman" pitchFamily="18" charset="0"/>
                <a:cs typeface="Times New Roman" pitchFamily="18" charset="0"/>
              </a:rPr>
              <a:t>Lietuvoje gana aktyviai pradėta domėtis biodegalų gamyba. Pagal ES direktyvą Lietuva nuo 2005 m. privalės ne mažiau kaip 2% visų sunaudojamų degalų pakeisti biokuru -  biodyzelinu ir bioetanoliu. Biodyzelinas ir bioetanolis gainami iš rapsų ir grūdų, todėl, norint, kad rinkoje biodegalų kainos būtų prieinamos vartotojui, šių degalų gamybą reikėtų subsidijuoti. Šilutėje jau gaminamas bioetanolis. Mažeikiuose – biodyzelinas. Rapsai naudojami kuro gamyboje.</a:t>
            </a:r>
            <a:endParaRPr lang="en-US" sz="3400" dirty="0" smtClean="0">
              <a:latin typeface="Times New Roman" pitchFamily="18" charset="0"/>
              <a:cs typeface="Times New Roman" pitchFamily="18" charset="0"/>
            </a:endParaRPr>
          </a:p>
          <a:p>
            <a:endParaRPr lang="en-US" dirty="0" smtClean="0"/>
          </a:p>
          <a:p>
            <a:endParaRPr lang="en-US" dirty="0"/>
          </a:p>
        </p:txBody>
      </p:sp>
      <p:sp>
        <p:nvSpPr>
          <p:cNvPr id="4" name="Content Placeholder 3"/>
          <p:cNvSpPr>
            <a:spLocks noGrp="1"/>
          </p:cNvSpPr>
          <p:nvPr>
            <p:ph sz="half" idx="2"/>
          </p:nvPr>
        </p:nvSpPr>
        <p:spPr>
          <a:xfrm>
            <a:off x="5276088" y="142852"/>
            <a:ext cx="3657600" cy="6429420"/>
          </a:xfrm>
        </p:spPr>
        <p:txBody>
          <a:bodyPr>
            <a:normAutofit fontScale="32500" lnSpcReduction="20000"/>
          </a:bodyPr>
          <a:lstStyle/>
          <a:p>
            <a:pPr>
              <a:buNone/>
            </a:pPr>
            <a:r>
              <a:rPr lang="lt-LT" b="1" dirty="0" smtClean="0"/>
              <a:t>		</a:t>
            </a:r>
            <a:r>
              <a:rPr lang="lt-LT" sz="3400" b="1" dirty="0" smtClean="0"/>
              <a:t>Medienos ir augalų masė. </a:t>
            </a:r>
            <a:r>
              <a:rPr lang="lt-LT" sz="3400" dirty="0" smtClean="0"/>
              <a:t>Augalinė biomasė (mediena, šiaudai, energetiniai augalai) yra vienas iš svarbiausių atsinaujinančios energijos šaltinių Lietuvoje ir sudaro vyraujančią vietinio kuro dalį. Medienos kuro metinį potencialą sudaro apie 3 mln. m³ medienos. Medienos kuro ištekliai gali būti papildyti auginant energetinius želdinius – greitai augančių medžių ir krūmų plantacijas. Išsamūs augalinės biomasės tyrimai atliekami Lietuvos miškų institute. Pirmoji pramoninė energetinių želdinių plantacija numatoma įveisti Kauno rajone, išeksploatuotame Ežerėlio durpyne. Lietuvos žemdirbystės ir Lietuvos žemės ūkio inžinerijos institutuose tiriamos įvairių augalų – kanapių, barkūnų, topinambų, saulėgrąžų, nendrių panaudojimo energijos gamybai galimybes. Tačiau dėl gamybos brangumo šių augalų energija kol kas lieka tik mokslininkų laboratorijose. </a:t>
            </a:r>
            <a:endParaRPr lang="en-US" sz="3400" dirty="0" smtClean="0"/>
          </a:p>
          <a:p>
            <a:pPr>
              <a:buNone/>
            </a:pPr>
            <a:r>
              <a:rPr lang="lt-LT" sz="3400" dirty="0" smtClean="0"/>
              <a:t>		Š</a:t>
            </a:r>
            <a:r>
              <a:rPr lang="lt-LT" sz="3400" b="1" dirty="0" smtClean="0"/>
              <a:t>iaudai.</a:t>
            </a:r>
            <a:r>
              <a:rPr lang="lt-LT" sz="3400" dirty="0" smtClean="0"/>
              <a:t> Įvairių šaltinių teigimu Lietuvoje kasmet susidaro apie 4 mln. t šiaudų, iš kurių energetiniams reikalams sunaudojama gal tik 1,5 – 2 % galimų išteklių. Šiaudų kaina paprastai yra kur kas mažesnė nei įprastų kuro rūšių, tačiau šiaudų deginimui pritaikytos technologijos yra brangesnės, kas ir lemia šio kuro nepopuliarumo priežastį.</a:t>
            </a:r>
            <a:endParaRPr lang="en-US" sz="3400" dirty="0" smtClean="0"/>
          </a:p>
          <a:p>
            <a:pPr>
              <a:buNone/>
            </a:pPr>
            <a:r>
              <a:rPr lang="lt-LT" sz="3400" b="1" dirty="0" smtClean="0"/>
              <a:t>		Biodujos. </a:t>
            </a:r>
            <a:r>
              <a:rPr lang="lt-LT" sz="3400" dirty="0" smtClean="0"/>
              <a:t>Biologinių dujų gamybai naudojami gyvulių mėšlas bei maisto perdirbimo įmonių organinės atliekos. Tačiau rentabilus jo perdirbimas biodujoms gauti įmanomas tik stambiuose gamybos objektuose.  </a:t>
            </a:r>
            <a:br>
              <a:rPr lang="lt-LT" sz="3400" dirty="0" smtClean="0"/>
            </a:br>
            <a:r>
              <a:rPr lang="lt-LT" sz="3400" dirty="0" smtClean="0"/>
              <a:t>Šiuo metu šalyje veikia trys bendros 2,1 MW biodujų jėgainės: 1,5 MW galios jėgainė perdirbanti „Semos“ spirito gamybos atliekas Panevėžyje, 0,3 MW galios jėgainė, perdirbanti Utenos miesto valymo įrengimų nuotekas ir 0,3 MW galios jėgainė, naudojanti kiaulių mėšlą „Vyčios" žemės ūkio bendrovėje Kauno rajone.</a:t>
            </a:r>
            <a:endParaRPr lang="en-US" sz="3400" dirty="0" smtClean="0"/>
          </a:p>
          <a:p>
            <a:pPr>
              <a:buNone/>
            </a:pPr>
            <a:r>
              <a:rPr lang="lt-LT" sz="3400" b="1" dirty="0" smtClean="0"/>
              <a:t>		Vėjo energetika. </a:t>
            </a:r>
            <a:r>
              <a:rPr lang="lt-LT" sz="3400" dirty="0" smtClean="0"/>
              <a:t>Ūkio ministerija planuoja, kad iš vėjo energijos 2010 metais bus generuojama beveik tiek pat, kiek dabar pagaminama hidroelektrinėse. Gaudyti vėją sunkiai sekasi todėl, kad šios energijos įsisavinimas susijęs su didelėmis investicijomis, todėl prieš pradedant eksploataciją, būtini kruopštūs moksliniai ir ekonominiai tyrimai.   Pirmoji Lietuvoje nauja pramoninė vėjo elektrinė atidaryta Vydmantų kaime (Kretingos r.) </a:t>
            </a:r>
            <a:endParaRPr lang="en-US" sz="3400" dirty="0" smtClean="0"/>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piešinių konkursą ,,Taupyk elektrą”</a:t>
            </a:r>
            <a:endParaRPr lang="en-US" sz="2400" b="1" dirty="0">
              <a:latin typeface="Times New Roman" pitchFamily="18" charset="0"/>
              <a:cs typeface="Times New Roman" pitchFamily="18" charset="0"/>
            </a:endParaRPr>
          </a:p>
        </p:txBody>
      </p:sp>
      <p:pic>
        <p:nvPicPr>
          <p:cNvPr id="4" name="Content Placeholder 3" descr="C:\Users\Mokytojas\Desktop\stendas.darni mokykla\image_gallery (2).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85786" y="1357298"/>
            <a:ext cx="3500462" cy="2531732"/>
          </a:xfrm>
          <a:prstGeom prst="rect">
            <a:avLst/>
          </a:prstGeom>
          <a:noFill/>
          <a:ln>
            <a:noFill/>
          </a:ln>
        </p:spPr>
      </p:pic>
      <p:pic>
        <p:nvPicPr>
          <p:cNvPr id="3074" name="Picture 2" descr="C:\Users\Kolomba\Downloads\image_gallery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2143116"/>
            <a:ext cx="3296370" cy="2977332"/>
          </a:xfrm>
          <a:prstGeom prst="rect">
            <a:avLst/>
          </a:prstGeom>
          <a:noFill/>
        </p:spPr>
      </p:pic>
      <p:pic>
        <p:nvPicPr>
          <p:cNvPr id="3075" name="Picture 3" descr="C:\Users\Kolomba\Downloads\image_gallery.jpg"/>
          <p:cNvPicPr>
            <a:picLocks noChangeAspect="1" noChangeArrowheads="1"/>
          </p:cNvPicPr>
          <p:nvPr/>
        </p:nvPicPr>
        <p:blipFill>
          <a:blip r:embed="rId4"/>
          <a:srcRect/>
          <a:stretch>
            <a:fillRect/>
          </a:stretch>
        </p:blipFill>
        <p:spPr bwMode="auto">
          <a:xfrm>
            <a:off x="1428728" y="4071942"/>
            <a:ext cx="3309961" cy="248247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14290"/>
            <a:ext cx="7498080" cy="4500594"/>
          </a:xfrm>
        </p:spPr>
        <p:txBody>
          <a:bodyPr/>
          <a:lstStyle/>
          <a:p>
            <a:pPr algn="ctr">
              <a:buNone/>
            </a:pPr>
            <a:endParaRPr lang="lt-LT" sz="4800" b="1" dirty="0" smtClean="0">
              <a:solidFill>
                <a:schemeClr val="accent2">
                  <a:lumMod val="50000"/>
                </a:schemeClr>
              </a:solidFill>
              <a:latin typeface="Times New Roman" pitchFamily="18" charset="0"/>
              <a:cs typeface="Times New Roman" pitchFamily="18" charset="0"/>
            </a:endParaRPr>
          </a:p>
          <a:p>
            <a:pPr algn="ctr">
              <a:buNone/>
            </a:pPr>
            <a:r>
              <a:rPr lang="en-US" sz="4800" b="1" dirty="0" smtClean="0">
                <a:solidFill>
                  <a:schemeClr val="accent2">
                    <a:lumMod val="50000"/>
                  </a:schemeClr>
                </a:solidFill>
                <a:latin typeface="Times New Roman" pitchFamily="18" charset="0"/>
                <a:cs typeface="Times New Roman" pitchFamily="18" charset="0"/>
              </a:rPr>
              <a:t>TAUTINIŲ TRADICIJŲ</a:t>
            </a:r>
            <a:r>
              <a:rPr lang="lt-LT" sz="4800" b="1" dirty="0" smtClean="0">
                <a:solidFill>
                  <a:schemeClr val="accent2">
                    <a:lumMod val="50000"/>
                  </a:schemeClr>
                </a:solidFill>
                <a:latin typeface="Times New Roman" pitchFamily="18" charset="0"/>
                <a:cs typeface="Times New Roman" pitchFamily="18" charset="0"/>
              </a:rPr>
              <a:t> </a:t>
            </a:r>
            <a:r>
              <a:rPr lang="en-US" sz="4800" b="1" dirty="0" smtClean="0">
                <a:solidFill>
                  <a:schemeClr val="accent2">
                    <a:lumMod val="50000"/>
                  </a:schemeClr>
                </a:solidFill>
                <a:latin typeface="Times New Roman" pitchFamily="18" charset="0"/>
                <a:cs typeface="Times New Roman" pitchFamily="18" charset="0"/>
              </a:rPr>
              <a:t>PUOSELĖJIM</a:t>
            </a:r>
            <a:r>
              <a:rPr lang="lt-LT" sz="4800" b="1" dirty="0" smtClean="0">
                <a:solidFill>
                  <a:schemeClr val="accent2">
                    <a:lumMod val="50000"/>
                  </a:schemeClr>
                </a:solidFill>
                <a:latin typeface="Times New Roman" pitchFamily="18" charset="0"/>
                <a:cs typeface="Times New Roman" pitchFamily="18" charset="0"/>
              </a:rPr>
              <a:t>AS IR PILIETIŠKUMO UGDYMAS</a:t>
            </a:r>
            <a:endParaRPr lang="en-US" sz="4800" b="1" dirty="0" smtClean="0">
              <a:solidFill>
                <a:schemeClr val="accent2">
                  <a:lumMod val="50000"/>
                </a:schemeClr>
              </a:solidFill>
              <a:latin typeface="Times New Roman" pitchFamily="18" charset="0"/>
              <a:cs typeface="Times New Roman" pitchFamily="18" charset="0"/>
            </a:endParaRPr>
          </a:p>
          <a:p>
            <a:endParaRPr lang="en-US" dirty="0"/>
          </a:p>
        </p:txBody>
      </p:sp>
      <p:pic>
        <p:nvPicPr>
          <p:cNvPr id="45058" name="Picture 2" descr="C:\Users\Kolomba\Desktop\ZivileSebeikaite6bklSiauliuVincoKudirkospagrindinem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28" y="3643313"/>
            <a:ext cx="2071702" cy="29661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2400" b="1" dirty="0" smtClean="0">
                <a:latin typeface="Times New Roman" pitchFamily="18" charset="0"/>
                <a:cs typeface="Times New Roman" pitchFamily="18" charset="0"/>
              </a:rPr>
              <a:t>Vykdėme etnoprojektą ,,Po tėviškės dangum”</a:t>
            </a:r>
            <a:endParaRPr lang="en-US" sz="2400" b="1" dirty="0">
              <a:latin typeface="Times New Roman" pitchFamily="18" charset="0"/>
              <a:cs typeface="Times New Roman" pitchFamily="18" charset="0"/>
            </a:endParaRPr>
          </a:p>
        </p:txBody>
      </p:sp>
      <p:pic>
        <p:nvPicPr>
          <p:cNvPr id="7170" name="Picture 2" descr="C:\Users\Kolomba\Desktop\etnofoto.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1393017"/>
            <a:ext cx="4048154" cy="3036115"/>
          </a:xfrm>
          <a:prstGeom prst="rect">
            <a:avLst/>
          </a:prstGeom>
          <a:noFill/>
        </p:spPr>
      </p:pic>
      <p:pic>
        <p:nvPicPr>
          <p:cNvPr id="7171" name="Picture 3" descr="C:\Users\Kolomba\Desktop\etnofoto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3143248"/>
            <a:ext cx="4038603" cy="30289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1538" y="2786057"/>
            <a:ext cx="7907654" cy="3571901"/>
          </a:xfrm>
        </p:spPr>
        <p:txBody>
          <a:bodyPr>
            <a:normAutofit fontScale="90000"/>
          </a:bodyPr>
          <a:lstStyle/>
          <a:p>
            <a:r>
              <a:rPr lang="lt-LT"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Kulautuvos</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pagrindinė</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mokykla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jau</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antrą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kartą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dalyvauja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projekte</a:t>
            </a:r>
            <a:r>
              <a:rPr lang="en-US" sz="2200" cap="none" dirty="0" smtClean="0">
                <a:latin typeface="Times New Roman" pitchFamily="18" charset="0"/>
                <a:cs typeface="Times New Roman" pitchFamily="18" charset="0"/>
              </a:rPr>
              <a:t> ,,</a:t>
            </a:r>
            <a:r>
              <a:rPr lang="lt-LT" sz="2200" cap="none" dirty="0" smtClean="0">
                <a:latin typeface="Times New Roman" pitchFamily="18" charset="0"/>
                <a:cs typeface="Times New Roman" pitchFamily="18" charset="0"/>
              </a:rPr>
              <a:t>D</a:t>
            </a:r>
            <a:r>
              <a:rPr lang="en-US" sz="2200" cap="none" dirty="0" err="1" smtClean="0">
                <a:latin typeface="Times New Roman" pitchFamily="18" charset="0"/>
                <a:cs typeface="Times New Roman" pitchFamily="18" charset="0"/>
              </a:rPr>
              <a:t>arni</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mokykla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Mūsų</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supratimu</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sąvoka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darni</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mokykla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apima</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gamtos</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saugojim</a:t>
            </a:r>
            <a:r>
              <a:rPr lang="lt-LT" sz="2200" cap="none" dirty="0" smtClean="0">
                <a:latin typeface="Times New Roman" pitchFamily="18" charset="0"/>
                <a:cs typeface="Times New Roman" pitchFamily="18" charset="0"/>
              </a:rPr>
              <a:t>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ir</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globojim</a:t>
            </a:r>
            <a:r>
              <a:rPr lang="lt-LT" sz="2200" cap="none" dirty="0" smtClean="0">
                <a:latin typeface="Times New Roman" pitchFamily="18" charset="0"/>
                <a:cs typeface="Times New Roman" pitchFamily="18" charset="0"/>
              </a:rPr>
              <a:t>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bei</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tyrinėjim</a:t>
            </a:r>
            <a:r>
              <a:rPr lang="lt-LT" sz="2200" cap="none" dirty="0" smtClean="0">
                <a:latin typeface="Times New Roman" pitchFamily="18" charset="0"/>
                <a:cs typeface="Times New Roman" pitchFamily="18" charset="0"/>
              </a:rPr>
              <a:t>ą, </a:t>
            </a:r>
            <a:r>
              <a:rPr lang="en-US" sz="2200" cap="none" dirty="0" err="1" smtClean="0">
                <a:latin typeface="Times New Roman" pitchFamily="18" charset="0"/>
                <a:cs typeface="Times New Roman" pitchFamily="18" charset="0"/>
              </a:rPr>
              <a:t>tautinių</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tradicijų</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puoselėjim</a:t>
            </a:r>
            <a:r>
              <a:rPr lang="lt-LT" sz="2200" cap="none" dirty="0" smtClean="0">
                <a:latin typeface="Times New Roman" pitchFamily="18" charset="0"/>
                <a:cs typeface="Times New Roman" pitchFamily="18" charset="0"/>
              </a:rPr>
              <a:t>ą bei pilietiškumo ugdymą, </a:t>
            </a:r>
            <a:r>
              <a:rPr lang="en-US" sz="2200" cap="none" dirty="0" err="1" smtClean="0">
                <a:latin typeface="Times New Roman" pitchFamily="18" charset="0"/>
                <a:cs typeface="Times New Roman" pitchFamily="18" charset="0"/>
              </a:rPr>
              <a:t>sveikatos</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stiprinim</a:t>
            </a:r>
            <a:r>
              <a:rPr lang="lt-LT" sz="2200" cap="none" dirty="0" smtClean="0">
                <a:latin typeface="Times New Roman" pitchFamily="18" charset="0"/>
                <a:cs typeface="Times New Roman" pitchFamily="18" charset="0"/>
              </a:rPr>
              <a:t>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sportin</a:t>
            </a:r>
            <a:r>
              <a:rPr lang="lt-LT" sz="2200" cap="none" dirty="0" smtClean="0">
                <a:latin typeface="Times New Roman" pitchFamily="18" charset="0"/>
                <a:cs typeface="Times New Roman" pitchFamily="18" charset="0"/>
              </a:rPr>
              <a:t>ę</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veikl</a:t>
            </a:r>
            <a:r>
              <a:rPr lang="lt-LT" sz="2200" cap="none" dirty="0" smtClean="0">
                <a:latin typeface="Times New Roman" pitchFamily="18" charset="0"/>
                <a:cs typeface="Times New Roman" pitchFamily="18" charset="0"/>
              </a:rPr>
              <a:t>ą, </a:t>
            </a:r>
            <a:r>
              <a:rPr lang="en-US" sz="2200" cap="none" dirty="0" err="1" smtClean="0">
                <a:latin typeface="Times New Roman" pitchFamily="18" charset="0"/>
                <a:cs typeface="Times New Roman" pitchFamily="18" charset="0"/>
              </a:rPr>
              <a:t>saug</a:t>
            </a:r>
            <a:r>
              <a:rPr lang="lt-LT" sz="2200" cap="none" dirty="0" smtClean="0">
                <a:latin typeface="Times New Roman" pitchFamily="18" charset="0"/>
                <a:cs typeface="Times New Roman" pitchFamily="18" charset="0"/>
              </a:rPr>
              <a:t>i</a:t>
            </a:r>
            <a:r>
              <a:rPr lang="en-US" sz="2200" cap="none" dirty="0" smtClean="0">
                <a:latin typeface="Times New Roman" pitchFamily="18" charset="0"/>
                <a:cs typeface="Times New Roman" pitchFamily="18" charset="0"/>
              </a:rPr>
              <a:t>o</a:t>
            </a:r>
            <a:r>
              <a:rPr lang="lt-LT" sz="2200" cap="none" dirty="0" smtClean="0">
                <a:latin typeface="Times New Roman" pitchFamily="18" charset="0"/>
                <a:cs typeface="Times New Roman" pitchFamily="18" charset="0"/>
              </a:rPr>
              <a:t>s </a:t>
            </a:r>
            <a:r>
              <a:rPr lang="en-US" sz="2200" cap="none" dirty="0" err="1" smtClean="0">
                <a:latin typeface="Times New Roman" pitchFamily="18" charset="0"/>
                <a:cs typeface="Times New Roman" pitchFamily="18" charset="0"/>
              </a:rPr>
              <a:t>aplinko</a:t>
            </a:r>
            <a:r>
              <a:rPr lang="lt-LT" sz="2200" cap="none" dirty="0" smtClean="0">
                <a:latin typeface="Times New Roman" pitchFamily="18" charset="0"/>
                <a:cs typeface="Times New Roman" pitchFamily="18" charset="0"/>
              </a:rPr>
              <a:t>s užtikrinimą bei netradicines pamokas</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Todėl</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apžvelg</a:t>
            </a:r>
            <a:r>
              <a:rPr lang="lt-LT" sz="2200" cap="none" dirty="0" smtClean="0">
                <a:latin typeface="Times New Roman" pitchFamily="18" charset="0"/>
                <a:cs typeface="Times New Roman" pitchFamily="18" charset="0"/>
              </a:rPr>
              <a:t>sime</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ką</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šiose</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srityse</a:t>
            </a:r>
            <a:r>
              <a:rPr lang="lt-LT"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mūsų</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mokyklos</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mokiniai</a:t>
            </a:r>
            <a:r>
              <a:rPr lang="en-US" sz="2200" cap="none" dirty="0" smtClean="0">
                <a:latin typeface="Times New Roman" pitchFamily="18" charset="0"/>
                <a:cs typeface="Times New Roman" pitchFamily="18" charset="0"/>
              </a:rPr>
              <a:t> </a:t>
            </a:r>
            <a:r>
              <a:rPr lang="en-US" sz="2200" cap="none" dirty="0" err="1" smtClean="0">
                <a:latin typeface="Times New Roman" pitchFamily="18" charset="0"/>
                <a:cs typeface="Times New Roman" pitchFamily="18" charset="0"/>
              </a:rPr>
              <a:t>nuveikė</a:t>
            </a:r>
            <a:r>
              <a:rPr lang="en-US" sz="2200" cap="none" dirty="0" smtClean="0">
                <a:latin typeface="Times New Roman" pitchFamily="18" charset="0"/>
                <a:cs typeface="Times New Roman" pitchFamily="18" charset="0"/>
              </a:rPr>
              <a:t>.</a:t>
            </a:r>
            <a:r>
              <a:rPr lang="lt-LT" sz="2200" cap="none" dirty="0" smtClean="0">
                <a:latin typeface="Times New Roman" pitchFamily="18" charset="0"/>
                <a:cs typeface="Times New Roman" pitchFamily="18" charset="0"/>
              </a:rPr>
              <a:t/>
            </a:r>
            <a:br>
              <a:rPr lang="lt-LT" sz="2200" cap="none" dirty="0" smtClean="0">
                <a:latin typeface="Times New Roman" pitchFamily="18" charset="0"/>
                <a:cs typeface="Times New Roman" pitchFamily="18" charset="0"/>
              </a:rPr>
            </a:br>
            <a:r>
              <a:rPr lang="lt-LT" sz="2200" cap="none" dirty="0" smtClean="0">
                <a:latin typeface="Times New Roman" pitchFamily="18" charset="0"/>
                <a:cs typeface="Times New Roman" pitchFamily="18" charset="0"/>
              </a:rPr>
              <a:t/>
            </a:r>
            <a:br>
              <a:rPr lang="lt-LT" sz="2200" cap="none"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1026" name="Picture 2" descr="C:\Users\Kolomba\Desktop\mokykla-vasara.png"/>
          <p:cNvPicPr>
            <a:picLocks noChangeAspect="1" noChangeArrowheads="1"/>
          </p:cNvPicPr>
          <p:nvPr/>
        </p:nvPicPr>
        <p:blipFill>
          <a:blip r:embed="rId4"/>
          <a:srcRect/>
          <a:stretch>
            <a:fillRect/>
          </a:stretch>
        </p:blipFill>
        <p:spPr bwMode="auto">
          <a:xfrm>
            <a:off x="2928925" y="214290"/>
            <a:ext cx="4680241" cy="2238376"/>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Artėjant Vėlinėms tvarkėme apleistus kapus Kulautuvos kapinėse.</a:t>
            </a:r>
            <a:endParaRPr lang="en-US" sz="2400" b="1" dirty="0">
              <a:latin typeface="Times New Roman" pitchFamily="18" charset="0"/>
              <a:cs typeface="Times New Roman" pitchFamily="18" charset="0"/>
            </a:endParaRPr>
          </a:p>
        </p:txBody>
      </p:sp>
      <p:pic>
        <p:nvPicPr>
          <p:cNvPr id="4098" name="Picture 2" descr="C:\Users\Kolomba\Desktop\12188539_980590915335566_780002845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23847" y="1285860"/>
            <a:ext cx="4448161" cy="3336121"/>
          </a:xfrm>
          <a:prstGeom prst="rect">
            <a:avLst/>
          </a:prstGeom>
          <a:noFill/>
        </p:spPr>
      </p:pic>
      <p:pic>
        <p:nvPicPr>
          <p:cNvPr id="4099" name="Picture 3" descr="C:\Users\Kolomba\Desktop\20151028_1341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9058" y="3500438"/>
            <a:ext cx="5032378" cy="28307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a:t>
            </a:r>
            <a:br>
              <a:rPr lang="lt-LT" sz="2400" b="1" dirty="0" smtClean="0">
                <a:latin typeface="Times New Roman" pitchFamily="18" charset="0"/>
                <a:cs typeface="Times New Roman" pitchFamily="18" charset="0"/>
              </a:rPr>
            </a:br>
            <a:r>
              <a:rPr lang="lt-LT" sz="2400" b="1" dirty="0" smtClean="0">
                <a:latin typeface="Times New Roman" pitchFamily="18" charset="0"/>
                <a:cs typeface="Times New Roman" pitchFamily="18" charset="0"/>
              </a:rPr>
              <a:t>Advento vakaronę</a:t>
            </a:r>
            <a:endParaRPr lang="en-US" sz="2400" b="1" dirty="0">
              <a:latin typeface="Times New Roman" pitchFamily="18" charset="0"/>
              <a:cs typeface="Times New Roman" pitchFamily="18" charset="0"/>
            </a:endParaRPr>
          </a:p>
        </p:txBody>
      </p:sp>
      <p:pic>
        <p:nvPicPr>
          <p:cNvPr id="10242" name="Picture 2" descr="C:\Users\Kolomba\Desktop\PA16039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00100" y="2143116"/>
            <a:ext cx="4098927" cy="3074195"/>
          </a:xfrm>
          <a:prstGeom prst="rect">
            <a:avLst/>
          </a:prstGeom>
          <a:noFill/>
        </p:spPr>
      </p:pic>
      <p:pic>
        <p:nvPicPr>
          <p:cNvPr id="10243" name="Picture 3" descr="C:\Users\Kolomba\Desktop\PA1603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7818" y="142852"/>
            <a:ext cx="3500430" cy="2625323"/>
          </a:xfrm>
          <a:prstGeom prst="rect">
            <a:avLst/>
          </a:prstGeom>
          <a:noFill/>
        </p:spPr>
      </p:pic>
      <p:pic>
        <p:nvPicPr>
          <p:cNvPr id="10244" name="Picture 4" descr="C:\Users\Kolomba\Desktop\PA1603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8" y="3000372"/>
            <a:ext cx="2732486" cy="364331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Linksmai šventėme Užgavėnes</a:t>
            </a:r>
            <a:endParaRPr lang="en-US" sz="2400" b="1" dirty="0">
              <a:latin typeface="Times New Roman" pitchFamily="18" charset="0"/>
              <a:cs typeface="Times New Roman" pitchFamily="18" charset="0"/>
            </a:endParaRPr>
          </a:p>
        </p:txBody>
      </p:sp>
      <p:pic>
        <p:nvPicPr>
          <p:cNvPr id="13314" name="Picture 2" descr="C:\Users\Kolomba\Desktop\SAM_498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3500438"/>
            <a:ext cx="3854451" cy="2890838"/>
          </a:xfrm>
          <a:prstGeom prst="rect">
            <a:avLst/>
          </a:prstGeom>
          <a:noFill/>
        </p:spPr>
      </p:pic>
      <p:pic>
        <p:nvPicPr>
          <p:cNvPr id="13315" name="Picture 3" descr="C:\Users\Kolomba\Desktop\SAM_49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1670" y="1071546"/>
            <a:ext cx="3571868" cy="2678901"/>
          </a:xfrm>
          <a:prstGeom prst="rect">
            <a:avLst/>
          </a:prstGeom>
          <a:noFill/>
        </p:spPr>
      </p:pic>
      <p:pic>
        <p:nvPicPr>
          <p:cNvPr id="13316" name="Picture 4" descr="C:\Users\Kolomba\Desktop\SAM_499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563" y="3411116"/>
            <a:ext cx="4214842" cy="31611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Pagerbėme laisvės gynėjus. Sausio 13-oji</a:t>
            </a:r>
            <a:endParaRPr lang="en-US" sz="2800" b="1" dirty="0">
              <a:latin typeface="Times New Roman" pitchFamily="18" charset="0"/>
              <a:cs typeface="Times New Roman" pitchFamily="18" charset="0"/>
            </a:endParaRPr>
          </a:p>
        </p:txBody>
      </p:sp>
      <p:pic>
        <p:nvPicPr>
          <p:cNvPr id="12290" name="Picture 2" descr="C:\Users\Kolomba\Desktop\PB11000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1142984"/>
            <a:ext cx="3429024" cy="2571768"/>
          </a:xfrm>
          <a:prstGeom prst="rect">
            <a:avLst/>
          </a:prstGeom>
          <a:noFill/>
        </p:spPr>
      </p:pic>
      <p:pic>
        <p:nvPicPr>
          <p:cNvPr id="12292" name="Picture 4" descr="C:\Users\Kolomba\Desktop\PB120024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62" y="3857628"/>
            <a:ext cx="3857652" cy="2411033"/>
          </a:xfrm>
          <a:prstGeom prst="rect">
            <a:avLst/>
          </a:prstGeom>
          <a:noFill/>
        </p:spPr>
      </p:pic>
      <p:pic>
        <p:nvPicPr>
          <p:cNvPr id="12293" name="Picture 5" descr="C:\Users\Kolomba\Desktop\PB1200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1142984"/>
            <a:ext cx="3405179" cy="2553885"/>
          </a:xfrm>
          <a:prstGeom prst="rect">
            <a:avLst/>
          </a:prstGeom>
          <a:noFill/>
        </p:spPr>
      </p:pic>
      <p:pic>
        <p:nvPicPr>
          <p:cNvPr id="12294" name="Picture 6" descr="C:\Users\Kolomba\Desktop\PB12002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9190" y="4000504"/>
            <a:ext cx="3571868" cy="26789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	Vasario 16-osios minėjimas</a:t>
            </a:r>
            <a:r>
              <a:rPr lang="lt-LT" sz="2400" dirty="0" smtClean="0">
                <a:latin typeface="Times New Roman" pitchFamily="18" charset="0"/>
                <a:cs typeface="Times New Roman" pitchFamily="18" charset="0"/>
              </a:rPr>
              <a:t>. Aplankėme istorinius paminklus, sutvarkėme jų aplinką </a:t>
            </a:r>
            <a:endParaRPr lang="en-US" sz="2400" dirty="0">
              <a:latin typeface="Times New Roman" pitchFamily="18" charset="0"/>
              <a:cs typeface="Times New Roman" pitchFamily="18" charset="0"/>
            </a:endParaRPr>
          </a:p>
        </p:txBody>
      </p:sp>
      <p:pic>
        <p:nvPicPr>
          <p:cNvPr id="14338" name="Picture 2" descr="C:\Users\Kolomba\Desktop\DSC_030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71472" y="1428736"/>
            <a:ext cx="4505326" cy="2534765"/>
          </a:xfrm>
          <a:prstGeom prst="rect">
            <a:avLst/>
          </a:prstGeom>
          <a:noFill/>
        </p:spPr>
      </p:pic>
      <p:pic>
        <p:nvPicPr>
          <p:cNvPr id="14339" name="Picture 3" descr="C:\Users\Kolomba\Desktop\DSC_02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240" y="3571876"/>
            <a:ext cx="4929190" cy="27732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Mokėmės marginti kiaušinius</a:t>
            </a:r>
            <a:endParaRPr lang="en-US" sz="2400" b="1" dirty="0">
              <a:latin typeface="Times New Roman" pitchFamily="18" charset="0"/>
              <a:cs typeface="Times New Roman" pitchFamily="18" charset="0"/>
            </a:endParaRPr>
          </a:p>
        </p:txBody>
      </p:sp>
      <p:pic>
        <p:nvPicPr>
          <p:cNvPr id="20482" name="Picture 2" descr="C:\Users\Kolomba\Desktop\IMG_901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908526" y="1214422"/>
            <a:ext cx="3735440" cy="2801580"/>
          </a:xfrm>
          <a:prstGeom prst="rect">
            <a:avLst/>
          </a:prstGeom>
          <a:noFill/>
        </p:spPr>
      </p:pic>
      <p:pic>
        <p:nvPicPr>
          <p:cNvPr id="20483" name="Picture 3" descr="C:\Users\Kolomba\Desktop\IMG_90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73" y="1857364"/>
            <a:ext cx="3952902" cy="2964676"/>
          </a:xfrm>
          <a:prstGeom prst="rect">
            <a:avLst/>
          </a:prstGeom>
          <a:noFill/>
        </p:spPr>
      </p:pic>
      <p:pic>
        <p:nvPicPr>
          <p:cNvPr id="20484" name="Picture 4" descr="C:\Users\Kolomba\Desktop\IMG_90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3306" y="4071917"/>
            <a:ext cx="3714776" cy="278608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Minėjome Lietuvos Neprikausomybės dieną</a:t>
            </a:r>
            <a:endParaRPr lang="en-US" sz="2400" b="1" dirty="0">
              <a:latin typeface="Times New Roman" pitchFamily="18" charset="0"/>
              <a:cs typeface="Times New Roman" pitchFamily="18" charset="0"/>
            </a:endParaRPr>
          </a:p>
        </p:txBody>
      </p:sp>
      <p:pic>
        <p:nvPicPr>
          <p:cNvPr id="19458" name="Picture 2" descr="C:\Users\Kolomba\Desktop\P107000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44" y="1285860"/>
            <a:ext cx="3881464" cy="2911098"/>
          </a:xfrm>
          <a:prstGeom prst="rect">
            <a:avLst/>
          </a:prstGeom>
          <a:noFill/>
        </p:spPr>
      </p:pic>
      <p:pic>
        <p:nvPicPr>
          <p:cNvPr id="19459" name="Picture 3" descr="C:\Users\Kolomba\Desktop\P107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64" y="3696892"/>
            <a:ext cx="4214810" cy="3161108"/>
          </a:xfrm>
          <a:prstGeom prst="rect">
            <a:avLst/>
          </a:prstGeom>
          <a:noFill/>
        </p:spPr>
      </p:pic>
      <p:pic>
        <p:nvPicPr>
          <p:cNvPr id="19460" name="Picture 4" descr="C:\Users\Kolomba\Desktop\P10700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1428736"/>
            <a:ext cx="3786182" cy="283963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00174"/>
            <a:ext cx="7498080" cy="4748226"/>
          </a:xfrm>
        </p:spPr>
        <p:txBody>
          <a:bodyPr/>
          <a:lstStyle/>
          <a:p>
            <a:pPr algn="ctr">
              <a:buNone/>
            </a:pPr>
            <a:r>
              <a:rPr lang="en-US" sz="4800" b="1" dirty="0" smtClean="0">
                <a:solidFill>
                  <a:schemeClr val="accent3">
                    <a:lumMod val="75000"/>
                  </a:schemeClr>
                </a:solidFill>
                <a:latin typeface="Times New Roman" pitchFamily="18" charset="0"/>
                <a:cs typeface="Times New Roman" pitchFamily="18" charset="0"/>
              </a:rPr>
              <a:t>SVEIKATOS STIPRINIMO IR SPORTINIAI RENGINIAI </a:t>
            </a:r>
            <a:r>
              <a:rPr lang="en-US" sz="4800" dirty="0" smtClean="0"/>
              <a:t/>
            </a:r>
            <a:br>
              <a:rPr lang="en-US" sz="4800" dirty="0" smtClean="0"/>
            </a:br>
            <a:endParaRPr lang="en-US" sz="4800" dirty="0" smtClean="0"/>
          </a:p>
          <a:p>
            <a:endParaRPr lang="en-US" dirty="0"/>
          </a:p>
        </p:txBody>
      </p:sp>
      <p:pic>
        <p:nvPicPr>
          <p:cNvPr id="41986" name="Picture 2" descr="C:\Users\Kolomba\Desktop\image-SPORT_2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2976" y="4000504"/>
            <a:ext cx="2286001" cy="22860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1274786"/>
          </a:xfrm>
        </p:spPr>
        <p:txBody>
          <a:bodyPr>
            <a:normAutofit fontScale="90000"/>
          </a:bodyPr>
          <a:lstStyle/>
          <a:p>
            <a:r>
              <a:rPr lang="lt-LT" sz="2000" dirty="0" smtClean="0">
                <a:latin typeface="Times New Roman" pitchFamily="18" charset="0"/>
                <a:cs typeface="Times New Roman" pitchFamily="18" charset="0"/>
              </a:rPr>
              <a:t>	</a:t>
            </a:r>
            <a:r>
              <a:rPr lang="lt-LT" sz="2700" b="1" dirty="0" smtClean="0">
                <a:latin typeface="Times New Roman" pitchFamily="18" charset="0"/>
                <a:cs typeface="Times New Roman" pitchFamily="18" charset="0"/>
              </a:rPr>
              <a:t>Aerobikos būrelio sportininkai skina laurus Kauno rajono, respublikinėse ir tarptautinėse varžybose.</a:t>
            </a:r>
            <a:endParaRPr lang="en-US" sz="2700" b="1" dirty="0">
              <a:latin typeface="Times New Roman" pitchFamily="18" charset="0"/>
              <a:cs typeface="Times New Roman" pitchFamily="18" charset="0"/>
            </a:endParaRPr>
          </a:p>
        </p:txBody>
      </p:sp>
      <p:pic>
        <p:nvPicPr>
          <p:cNvPr id="3074" name="Picture 2" descr="C:\Users\Kolomba\Desktop\20151024_142609_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1357298"/>
            <a:ext cx="4028406" cy="2428892"/>
          </a:xfrm>
          <a:prstGeom prst="rect">
            <a:avLst/>
          </a:prstGeom>
          <a:noFill/>
        </p:spPr>
      </p:pic>
      <p:pic>
        <p:nvPicPr>
          <p:cNvPr id="3076" name="Picture 4" descr="C:\Users\Kolomba\Desktop\foto 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1357298"/>
            <a:ext cx="3714744" cy="2459566"/>
          </a:xfrm>
          <a:prstGeom prst="rect">
            <a:avLst/>
          </a:prstGeom>
          <a:noFill/>
        </p:spPr>
      </p:pic>
      <p:pic>
        <p:nvPicPr>
          <p:cNvPr id="3077" name="Picture 5" descr="C:\Users\Kolomba\Desktop\AG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4546" y="3857628"/>
            <a:ext cx="4286248" cy="283796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2400" dirty="0" smtClean="0">
                <a:latin typeface="Times New Roman" pitchFamily="18" charset="0"/>
                <a:cs typeface="Times New Roman" pitchFamily="18" charset="0"/>
              </a:rPr>
              <a:t>	</a:t>
            </a:r>
            <a:r>
              <a:rPr lang="lt-LT" sz="2700" b="1" dirty="0" smtClean="0">
                <a:latin typeface="Times New Roman" pitchFamily="18" charset="0"/>
                <a:cs typeface="Times New Roman" pitchFamily="18" charset="0"/>
              </a:rPr>
              <a:t>Dalyvavome tarptautiniame mokinių, mokytojų ir sveikatos priežiūros specialistų konkurse ,,SVEIKUOLIŲ SVEIKUOLIAI”</a:t>
            </a:r>
            <a:endParaRPr lang="en-US" sz="2700" b="1" dirty="0">
              <a:latin typeface="Times New Roman" pitchFamily="18" charset="0"/>
              <a:cs typeface="Times New Roman" pitchFamily="18" charset="0"/>
            </a:endParaRPr>
          </a:p>
        </p:txBody>
      </p:sp>
      <p:pic>
        <p:nvPicPr>
          <p:cNvPr id="8194" name="Picture 2" descr="C:\Users\Kolomba\Desktop\IMG_872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158" y="1428736"/>
            <a:ext cx="3286148" cy="2464611"/>
          </a:xfrm>
          <a:prstGeom prst="rect">
            <a:avLst/>
          </a:prstGeom>
          <a:noFill/>
        </p:spPr>
      </p:pic>
      <p:pic>
        <p:nvPicPr>
          <p:cNvPr id="8195" name="Picture 3" descr="C:\Users\Kolomba\Desktop\12358300_920098818067291_7990900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48" y="1428736"/>
            <a:ext cx="4705356" cy="2812731"/>
          </a:xfrm>
          <a:prstGeom prst="rect">
            <a:avLst/>
          </a:prstGeom>
          <a:noFill/>
        </p:spPr>
      </p:pic>
      <p:pic>
        <p:nvPicPr>
          <p:cNvPr id="8196" name="Picture 4" descr="C:\Users\Kolomba\Desktop\sveikuoliai_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2976" y="3884411"/>
            <a:ext cx="5286380" cy="29735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800" b="1" dirty="0" smtClean="0">
                <a:solidFill>
                  <a:srgbClr val="00B050"/>
                </a:solidFill>
                <a:latin typeface="Times New Roman" pitchFamily="18" charset="0"/>
                <a:cs typeface="Times New Roman" pitchFamily="18" charset="0"/>
              </a:rPr>
              <a:t>GAMTOS SAUGOJIM</a:t>
            </a:r>
            <a:r>
              <a:rPr lang="lt-LT" sz="4800" b="1" dirty="0" smtClean="0">
                <a:solidFill>
                  <a:srgbClr val="00B050"/>
                </a:solidFill>
                <a:latin typeface="Times New Roman" pitchFamily="18" charset="0"/>
                <a:cs typeface="Times New Roman" pitchFamily="18" charset="0"/>
              </a:rPr>
              <a:t>AS</a:t>
            </a:r>
            <a:r>
              <a:rPr lang="en-US" sz="4800" b="1" dirty="0" smtClean="0">
                <a:solidFill>
                  <a:srgbClr val="00B050"/>
                </a:solidFill>
                <a:latin typeface="Times New Roman" pitchFamily="18" charset="0"/>
                <a:cs typeface="Times New Roman" pitchFamily="18" charset="0"/>
              </a:rPr>
              <a:t> IR </a:t>
            </a:r>
            <a:endParaRPr lang="lt-LT" sz="4800" b="1" dirty="0" smtClean="0">
              <a:solidFill>
                <a:srgbClr val="00B050"/>
              </a:solidFill>
              <a:latin typeface="Times New Roman" pitchFamily="18" charset="0"/>
              <a:cs typeface="Times New Roman" pitchFamily="18" charset="0"/>
            </a:endParaRPr>
          </a:p>
          <a:p>
            <a:pPr algn="ctr">
              <a:buNone/>
            </a:pPr>
            <a:r>
              <a:rPr lang="en-US" sz="4800" b="1" dirty="0" smtClean="0">
                <a:solidFill>
                  <a:srgbClr val="00B050"/>
                </a:solidFill>
                <a:latin typeface="Times New Roman" pitchFamily="18" charset="0"/>
                <a:cs typeface="Times New Roman" pitchFamily="18" charset="0"/>
              </a:rPr>
              <a:t>GLOBOJIM</a:t>
            </a:r>
            <a:r>
              <a:rPr lang="lt-LT" sz="4800" b="1" dirty="0" smtClean="0">
                <a:solidFill>
                  <a:srgbClr val="00B050"/>
                </a:solidFill>
                <a:latin typeface="Times New Roman" pitchFamily="18" charset="0"/>
                <a:cs typeface="Times New Roman" pitchFamily="18" charset="0"/>
              </a:rPr>
              <a:t>AS</a:t>
            </a:r>
            <a:endParaRPr lang="en-US" sz="4800" b="1" dirty="0" smtClean="0">
              <a:solidFill>
                <a:srgbClr val="00B050"/>
              </a:solidFill>
            </a:endParaRPr>
          </a:p>
          <a:p>
            <a:endParaRPr lang="en-US" dirty="0"/>
          </a:p>
        </p:txBody>
      </p:sp>
      <p:pic>
        <p:nvPicPr>
          <p:cNvPr id="43010" name="Picture 2" descr="C:\Users\Kolomba\Desktop\jci_zaliasis_logo.jpg"/>
          <p:cNvPicPr>
            <a:picLocks noChangeAspect="1" noChangeArrowheads="1"/>
          </p:cNvPicPr>
          <p:nvPr/>
        </p:nvPicPr>
        <p:blipFill>
          <a:blip r:embed="rId3"/>
          <a:srcRect/>
          <a:stretch>
            <a:fillRect/>
          </a:stretch>
        </p:blipFill>
        <p:spPr bwMode="auto">
          <a:xfrm>
            <a:off x="4357686" y="4214818"/>
            <a:ext cx="2185990" cy="218599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Paminėjome AIDS dieną</a:t>
            </a:r>
            <a:endParaRPr lang="en-US" sz="2400" b="1" dirty="0">
              <a:latin typeface="Times New Roman" pitchFamily="18" charset="0"/>
              <a:cs typeface="Times New Roman" pitchFamily="18" charset="0"/>
            </a:endParaRPr>
          </a:p>
        </p:txBody>
      </p:sp>
      <p:pic>
        <p:nvPicPr>
          <p:cNvPr id="9218" name="Picture 2" descr="C:\Users\Kolomba\Desktop\PA01044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7158" y="1285860"/>
            <a:ext cx="4869867" cy="3085970"/>
          </a:xfrm>
          <a:prstGeom prst="rect">
            <a:avLst/>
          </a:prstGeom>
          <a:noFill/>
        </p:spPr>
      </p:pic>
      <p:pic>
        <p:nvPicPr>
          <p:cNvPr id="9219" name="Picture 3" descr="C:\Users\Kolomba\Desktop\PA0104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4" y="3929066"/>
            <a:ext cx="4286248" cy="268272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Kalėdinį bėgimą Kulautuvos gatvėmis</a:t>
            </a:r>
            <a:endParaRPr lang="en-US" sz="2400" b="1" dirty="0">
              <a:latin typeface="Times New Roman" pitchFamily="18" charset="0"/>
              <a:cs typeface="Times New Roman" pitchFamily="18" charset="0"/>
            </a:endParaRPr>
          </a:p>
        </p:txBody>
      </p:sp>
      <p:pic>
        <p:nvPicPr>
          <p:cNvPr id="65538" name="Picture 2" descr="C:\Users\Kolomba\Desktop\FOTO 2014 2015\begimas 2015\DSC0025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1285860"/>
            <a:ext cx="3516319" cy="2637239"/>
          </a:xfrm>
          <a:prstGeom prst="rect">
            <a:avLst/>
          </a:prstGeom>
          <a:noFill/>
        </p:spPr>
      </p:pic>
      <p:pic>
        <p:nvPicPr>
          <p:cNvPr id="65539" name="Picture 3" descr="C:\Users\Kolomba\Desktop\FOTO 2014 2015\begimas 2015\DSC002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1285860"/>
            <a:ext cx="3548087" cy="2661065"/>
          </a:xfrm>
          <a:prstGeom prst="rect">
            <a:avLst/>
          </a:prstGeom>
          <a:noFill/>
        </p:spPr>
      </p:pic>
      <p:pic>
        <p:nvPicPr>
          <p:cNvPr id="65540" name="Picture 4" descr="C:\Users\Kolomba\Desktop\FOTO 2014 2015\begimas 2015\DSC003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6182" y="3357562"/>
            <a:ext cx="2464593" cy="328612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82594"/>
          </a:xfrm>
        </p:spPr>
        <p:txBody>
          <a:bodyPr>
            <a:normAutofit/>
          </a:bodyPr>
          <a:lstStyle/>
          <a:p>
            <a:r>
              <a:rPr lang="lt-LT" sz="2400" b="1" dirty="0" smtClean="0">
                <a:latin typeface="Times New Roman" pitchFamily="18" charset="0"/>
                <a:cs typeface="Times New Roman" pitchFamily="18" charset="0"/>
              </a:rPr>
              <a:t>Organizavome Sveikatos savaitę</a:t>
            </a:r>
            <a:endParaRPr lang="en-US" sz="2400" b="1" dirty="0">
              <a:latin typeface="Times New Roman" pitchFamily="18" charset="0"/>
              <a:cs typeface="Times New Roman" pitchFamily="18" charset="0"/>
            </a:endParaRPr>
          </a:p>
        </p:txBody>
      </p:sp>
      <p:pic>
        <p:nvPicPr>
          <p:cNvPr id="22530" name="Picture 2" descr="C:\Users\Kolomba\Desktop\20160406_12274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44" y="1142984"/>
            <a:ext cx="4318031" cy="2428892"/>
          </a:xfrm>
          <a:prstGeom prst="rect">
            <a:avLst/>
          </a:prstGeom>
          <a:noFill/>
        </p:spPr>
      </p:pic>
      <p:pic>
        <p:nvPicPr>
          <p:cNvPr id="22531" name="Picture 3" descr="C:\Users\Kolomba\Desktop\20160407_1226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142984"/>
            <a:ext cx="4317999" cy="2428874"/>
          </a:xfrm>
          <a:prstGeom prst="rect">
            <a:avLst/>
          </a:prstGeom>
          <a:noFill/>
        </p:spPr>
      </p:pic>
      <p:pic>
        <p:nvPicPr>
          <p:cNvPr id="22532" name="Picture 4" descr="C:\Users\Kolomba\Desktop\20160413_1128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8860" y="3714752"/>
            <a:ext cx="5357818" cy="301377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Dalyvavome Kauno r. sveikatą stiprinančių mokyklų konferencijoje</a:t>
            </a:r>
            <a:endParaRPr lang="en-US" sz="2400" b="1" dirty="0">
              <a:latin typeface="Times New Roman" pitchFamily="18" charset="0"/>
              <a:cs typeface="Times New Roman" pitchFamily="18" charset="0"/>
            </a:endParaRPr>
          </a:p>
        </p:txBody>
      </p:sp>
      <p:pic>
        <p:nvPicPr>
          <p:cNvPr id="23554" name="Picture 2" descr="C:\Users\Kolomba\Desktop\20160408_132324-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28662" y="1567345"/>
            <a:ext cx="3643338" cy="5046698"/>
          </a:xfrm>
          <a:prstGeom prst="rect">
            <a:avLst/>
          </a:prstGeom>
          <a:noFill/>
        </p:spPr>
      </p:pic>
      <p:pic>
        <p:nvPicPr>
          <p:cNvPr id="23555" name="Picture 3" descr="C:\Users\Kolomba\Desktop\20160408_13301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1571612"/>
            <a:ext cx="3108795" cy="501437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Organizavome Šeimų sporto šventę ,,Aš, tėtis ir mama – kartu sportuojanti šeima”</a:t>
            </a:r>
            <a:endParaRPr lang="en-US" sz="2400" b="1" dirty="0">
              <a:latin typeface="Times New Roman" pitchFamily="18" charset="0"/>
              <a:cs typeface="Times New Roman" pitchFamily="18" charset="0"/>
            </a:endParaRPr>
          </a:p>
        </p:txBody>
      </p:sp>
      <p:pic>
        <p:nvPicPr>
          <p:cNvPr id="29698" name="Picture 2" descr="C:\Users\Kolomba\Desktop\DSC_008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61907" y="1428736"/>
            <a:ext cx="4064029" cy="2286016"/>
          </a:xfrm>
          <a:prstGeom prst="rect">
            <a:avLst/>
          </a:prstGeom>
          <a:noFill/>
        </p:spPr>
      </p:pic>
      <p:pic>
        <p:nvPicPr>
          <p:cNvPr id="29699" name="Picture 3" descr="C:\Users\Kolomba\Desktop\DSC_01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4040688"/>
            <a:ext cx="4071966" cy="2290480"/>
          </a:xfrm>
          <a:prstGeom prst="rect">
            <a:avLst/>
          </a:prstGeom>
          <a:noFill/>
        </p:spPr>
      </p:pic>
      <p:pic>
        <p:nvPicPr>
          <p:cNvPr id="29700" name="Picture 4" descr="C:\Users\Kolomba\Desktop\DSC_01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1397482"/>
            <a:ext cx="4143372" cy="2330646"/>
          </a:xfrm>
          <a:prstGeom prst="rect">
            <a:avLst/>
          </a:prstGeom>
          <a:noFill/>
        </p:spPr>
      </p:pic>
      <p:pic>
        <p:nvPicPr>
          <p:cNvPr id="29701" name="Picture 5" descr="C:\Users\Kolomba\Desktop\DSC_01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4875" y="4000504"/>
            <a:ext cx="4191029" cy="235745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noAutofit/>
          </a:bodyPr>
          <a:lstStyle/>
          <a:p>
            <a:r>
              <a:rPr lang="lt-LT" sz="2400" b="1" dirty="0" smtClean="0">
                <a:latin typeface="Times New Roman" pitchFamily="18" charset="0"/>
                <a:cs typeface="Times New Roman" pitchFamily="18" charset="0"/>
              </a:rPr>
              <a:t>Dalyvavome LSU renginyje ,,Nes bendrauti gera 2016”</a:t>
            </a:r>
            <a:endParaRPr lang="en-US" sz="2400" b="1" dirty="0">
              <a:latin typeface="Times New Roman" pitchFamily="18" charset="0"/>
              <a:cs typeface="Times New Roman" pitchFamily="18" charset="0"/>
            </a:endParaRPr>
          </a:p>
        </p:txBody>
      </p:sp>
      <p:pic>
        <p:nvPicPr>
          <p:cNvPr id="30722" name="Picture 2" descr="C:\Users\Kolomba\Desktop\IMG_005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1000108"/>
            <a:ext cx="3500462" cy="2625346"/>
          </a:xfrm>
          <a:prstGeom prst="rect">
            <a:avLst/>
          </a:prstGeom>
          <a:noFill/>
        </p:spPr>
      </p:pic>
      <p:pic>
        <p:nvPicPr>
          <p:cNvPr id="30723" name="Picture 3" descr="C:\Users\Kolomba\Desktop\IMG_00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2" y="1000108"/>
            <a:ext cx="4357686" cy="3268265"/>
          </a:xfrm>
          <a:prstGeom prst="rect">
            <a:avLst/>
          </a:prstGeom>
          <a:noFill/>
        </p:spPr>
      </p:pic>
      <p:pic>
        <p:nvPicPr>
          <p:cNvPr id="30724" name="Picture 4" descr="C:\Users\Kolomba\Desktop\IMG_00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604" y="3714752"/>
            <a:ext cx="3929058" cy="294679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žygį baidarėmis Dubysos upe</a:t>
            </a:r>
            <a:endParaRPr lang="en-US" sz="2400" b="1" dirty="0">
              <a:latin typeface="Times New Roman" pitchFamily="18" charset="0"/>
              <a:cs typeface="Times New Roman" pitchFamily="18" charset="0"/>
            </a:endParaRPr>
          </a:p>
        </p:txBody>
      </p:sp>
      <p:pic>
        <p:nvPicPr>
          <p:cNvPr id="31746" name="Picture 2" descr="C:\Users\Kolomba\Desktop\IMG_20160609_13322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28662" y="1571612"/>
            <a:ext cx="7499350" cy="421117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Mokykloje veikė šokių vasaros stovykla</a:t>
            </a:r>
            <a:endParaRPr lang="en-US" sz="2400" b="1" dirty="0">
              <a:latin typeface="Times New Roman" pitchFamily="18" charset="0"/>
              <a:cs typeface="Times New Roman" pitchFamily="18" charset="0"/>
            </a:endParaRPr>
          </a:p>
        </p:txBody>
      </p:sp>
      <p:pic>
        <p:nvPicPr>
          <p:cNvPr id="34818" name="Picture 2" descr="C:\Users\Kolomba\Desktop\20160628_17192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1214422"/>
            <a:ext cx="4076698" cy="2293142"/>
          </a:xfrm>
          <a:prstGeom prst="rect">
            <a:avLst/>
          </a:prstGeom>
          <a:noFill/>
        </p:spPr>
      </p:pic>
      <p:pic>
        <p:nvPicPr>
          <p:cNvPr id="34819" name="Picture 3" descr="C:\Users\Kolomba\Desktop\20160629_0950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3857628"/>
            <a:ext cx="4063996" cy="2285998"/>
          </a:xfrm>
          <a:prstGeom prst="rect">
            <a:avLst/>
          </a:prstGeom>
          <a:noFill/>
        </p:spPr>
      </p:pic>
      <p:pic>
        <p:nvPicPr>
          <p:cNvPr id="34820" name="Picture 4" descr="C:\Users\Kolomba\Desktop\20160629_15563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4" y="3857628"/>
            <a:ext cx="4063996" cy="2285998"/>
          </a:xfrm>
          <a:prstGeom prst="rect">
            <a:avLst/>
          </a:prstGeom>
          <a:noFill/>
        </p:spPr>
      </p:pic>
      <p:pic>
        <p:nvPicPr>
          <p:cNvPr id="34821" name="Picture 5" descr="C:\Users\Kolomba\Desktop\20160628_14330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6314" y="1214422"/>
            <a:ext cx="4071934" cy="229046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latin typeface="Times New Roman" pitchFamily="18" charset="0"/>
                <a:cs typeface="Times New Roman" pitchFamily="18" charset="0"/>
              </a:rPr>
              <a:t>Organizavome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pradinuk</a:t>
            </a:r>
            <a:r>
              <a:rPr lang="lt-LT" sz="2400" b="1" dirty="0" smtClean="0">
                <a:latin typeface="Times New Roman" pitchFamily="18" charset="0"/>
                <a:cs typeface="Times New Roman" pitchFamily="18" charset="0"/>
              </a:rPr>
              <a:t>ų bėgimo varžybas</a:t>
            </a:r>
            <a:endParaRPr lang="en-US" sz="2400" b="1" dirty="0">
              <a:latin typeface="Times New Roman" pitchFamily="18" charset="0"/>
              <a:cs typeface="Times New Roman" pitchFamily="18" charset="0"/>
            </a:endParaRPr>
          </a:p>
        </p:txBody>
      </p:sp>
      <p:pic>
        <p:nvPicPr>
          <p:cNvPr id="1026" name="Picture 2" descr="C:\Users\Kolomba\Desktop\IMG_864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1142984"/>
            <a:ext cx="3286148" cy="2464611"/>
          </a:xfrm>
          <a:prstGeom prst="rect">
            <a:avLst/>
          </a:prstGeom>
          <a:noFill/>
        </p:spPr>
      </p:pic>
      <p:pic>
        <p:nvPicPr>
          <p:cNvPr id="1027" name="Picture 3" descr="C:\Users\Kolomba\Desktop\IMG_86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6050" y="2786058"/>
            <a:ext cx="3286147" cy="2464610"/>
          </a:xfrm>
          <a:prstGeom prst="rect">
            <a:avLst/>
          </a:prstGeom>
          <a:noFill/>
        </p:spPr>
      </p:pic>
      <p:pic>
        <p:nvPicPr>
          <p:cNvPr id="1028" name="Picture 4" descr="C:\Users\Kolomba\Desktop\IMG_86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3570" y="4071942"/>
            <a:ext cx="3333741" cy="250030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lt-LT" sz="4800" b="1" dirty="0" smtClean="0">
                <a:solidFill>
                  <a:srgbClr val="003300"/>
                </a:solidFill>
                <a:latin typeface="Times New Roman" pitchFamily="18" charset="0"/>
                <a:cs typeface="Times New Roman" pitchFamily="18" charset="0"/>
              </a:rPr>
              <a:t>GAMTOS </a:t>
            </a:r>
          </a:p>
          <a:p>
            <a:pPr algn="ctr">
              <a:buNone/>
            </a:pPr>
            <a:r>
              <a:rPr lang="lt-LT" sz="4800" b="1" dirty="0" smtClean="0">
                <a:solidFill>
                  <a:srgbClr val="003300"/>
                </a:solidFill>
                <a:latin typeface="Times New Roman" pitchFamily="18" charset="0"/>
                <a:cs typeface="Times New Roman" pitchFamily="18" charset="0"/>
              </a:rPr>
              <a:t>TYRINĖJIMAS</a:t>
            </a:r>
            <a:endParaRPr lang="en-US" sz="4800" b="1" dirty="0" smtClean="0">
              <a:solidFill>
                <a:srgbClr val="003300"/>
              </a:solidFill>
              <a:latin typeface="Times New Roman" pitchFamily="18" charset="0"/>
              <a:cs typeface="Times New Roman" pitchFamily="18" charset="0"/>
            </a:endParaRPr>
          </a:p>
          <a:p>
            <a:pPr algn="ctr"/>
            <a:endParaRPr lang="en-US" dirty="0"/>
          </a:p>
        </p:txBody>
      </p:sp>
      <p:pic>
        <p:nvPicPr>
          <p:cNvPr id="44034" name="Picture 2" descr="C:\Users\Kolomba\Desktop\4007922153766-2-500x5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3372" y="3524234"/>
            <a:ext cx="2357454" cy="23574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 gražiausios lesyklėlės konkursą</a:t>
            </a:r>
            <a:endParaRPr lang="en-US" sz="2400" b="1" dirty="0">
              <a:latin typeface="Times New Roman" pitchFamily="18" charset="0"/>
              <a:cs typeface="Times New Roman" pitchFamily="18" charset="0"/>
            </a:endParaRPr>
          </a:p>
        </p:txBody>
      </p:sp>
      <p:pic>
        <p:nvPicPr>
          <p:cNvPr id="66562" name="Picture 2" descr="D:\Nuotraukos bendras\lesyklos-akcija\DSC0007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857356" y="1357298"/>
            <a:ext cx="6400800" cy="4800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14290"/>
            <a:ext cx="7790712" cy="1714512"/>
          </a:xfrm>
        </p:spPr>
        <p:txBody>
          <a:bodyPr>
            <a:normAutofit fontScale="90000"/>
          </a:bodyPr>
          <a:lstStyle/>
          <a:p>
            <a:r>
              <a:rPr lang="lt-LT" sz="2700" dirty="0" smtClean="0">
                <a:latin typeface="Times New Roman" pitchFamily="18" charset="0"/>
                <a:cs typeface="Times New Roman" pitchFamily="18" charset="0"/>
              </a:rPr>
              <a:t>	</a:t>
            </a:r>
            <a:r>
              <a:rPr lang="lt-LT" sz="2700" b="1" dirty="0" smtClean="0">
                <a:latin typeface="Times New Roman" pitchFamily="18" charset="0"/>
                <a:cs typeface="Times New Roman" pitchFamily="18" charset="0"/>
              </a:rPr>
              <a:t>Dalyvaujame tarptautiniame projekte ,,Paskui paukščius”. </a:t>
            </a:r>
            <a:r>
              <a:rPr lang="lt-LT" sz="2700" dirty="0" smtClean="0">
                <a:latin typeface="Times New Roman" pitchFamily="18" charset="0"/>
                <a:cs typeface="Times New Roman" pitchFamily="18" charset="0"/>
              </a:rPr>
              <a:t/>
            </a:r>
            <a:br>
              <a:rPr lang="lt-LT" sz="2700" dirty="0" smtClean="0">
                <a:latin typeface="Times New Roman" pitchFamily="18" charset="0"/>
                <a:cs typeface="Times New Roman" pitchFamily="18" charset="0"/>
              </a:rPr>
            </a:br>
            <a:r>
              <a:rPr lang="lt-LT" sz="2700" dirty="0" smtClean="0">
                <a:latin typeface="Times New Roman" pitchFamily="18" charset="0"/>
                <a:cs typeface="Times New Roman" pitchFamily="18" charset="0"/>
              </a:rPr>
              <a:t>	Pavasarį dalyvavome ornitologų konferencijoje. Spalio pradžioje keliavome po Europą ir stebėjome paukščius</a:t>
            </a:r>
            <a:r>
              <a:rPr lang="lt-LT"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051" name="Picture 3" descr="C:\Users\Kolomba\Desktop\13177150_1177274308951036_3111045856350022941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124" y="1857364"/>
            <a:ext cx="4286248" cy="3214686"/>
          </a:xfrm>
          <a:prstGeom prst="rect">
            <a:avLst/>
          </a:prstGeom>
          <a:noFill/>
        </p:spPr>
      </p:pic>
      <p:pic>
        <p:nvPicPr>
          <p:cNvPr id="2053" name="Picture 5" descr="C:\Users\Kolomba\Desktop\14593751_1332390710126653_1210221960_n (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57158" y="2000240"/>
            <a:ext cx="2857520" cy="2143140"/>
          </a:xfrm>
          <a:prstGeom prst="rect">
            <a:avLst/>
          </a:prstGeom>
          <a:noFill/>
        </p:spPr>
      </p:pic>
      <p:pic>
        <p:nvPicPr>
          <p:cNvPr id="10" name="Picture 2" descr="C:\Users\Kolomba\Desktop\DSC0014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0232" y="4214818"/>
            <a:ext cx="3313109" cy="248483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Dalyvavome rajoniniame bei respublikiniame chemikų konkursuose</a:t>
            </a:r>
            <a:endParaRPr lang="en-US" sz="2400" b="1" dirty="0">
              <a:latin typeface="Times New Roman" pitchFamily="18" charset="0"/>
              <a:cs typeface="Times New Roman" pitchFamily="18" charset="0"/>
            </a:endParaRPr>
          </a:p>
        </p:txBody>
      </p:sp>
      <p:pic>
        <p:nvPicPr>
          <p:cNvPr id="5122" name="Picture 2" descr="C:\Users\Kolomba\Desktop\12185894_903638876379952_1857503_o.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3" y="1500174"/>
            <a:ext cx="4699033" cy="2643206"/>
          </a:xfrm>
          <a:prstGeom prst="rect">
            <a:avLst/>
          </a:prstGeom>
          <a:noFill/>
        </p:spPr>
      </p:pic>
      <p:pic>
        <p:nvPicPr>
          <p:cNvPr id="5123" name="Picture 3" descr="C:\Users\Kolomba\Desktop\P42600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3786189"/>
            <a:ext cx="3952871" cy="296465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11288"/>
          </a:xfrm>
        </p:spPr>
        <p:txBody>
          <a:bodyPr>
            <a:normAutofit/>
          </a:bodyPr>
          <a:lstStyle/>
          <a:p>
            <a:r>
              <a:rPr lang="lt-LT" sz="32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Dalyvavome respublikiniame konkurse ,,Mano žvilgsnis į supantį pasaulį”</a:t>
            </a:r>
            <a:endParaRPr lang="en-US" sz="2400" b="1" dirty="0">
              <a:latin typeface="Times New Roman" pitchFamily="18" charset="0"/>
              <a:cs typeface="Times New Roman" pitchFamily="18" charset="0"/>
            </a:endParaRPr>
          </a:p>
        </p:txBody>
      </p:sp>
      <p:pic>
        <p:nvPicPr>
          <p:cNvPr id="16386" name="Picture 2" descr="C:\Users\Kolomba\Desktop\20160220_10093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1643050"/>
            <a:ext cx="3738794" cy="4605337"/>
          </a:xfrm>
          <a:prstGeom prst="rect">
            <a:avLst/>
          </a:prstGeom>
          <a:noFill/>
        </p:spPr>
      </p:pic>
      <p:pic>
        <p:nvPicPr>
          <p:cNvPr id="16387" name="Picture 3" descr="C:\Users\Kolomba\Desktop\20160220_101149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643050"/>
            <a:ext cx="3932335" cy="460938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Dalyvavome nacionalinėje pamokoje ,,Eko idėjos Lietuvai 2016”</a:t>
            </a:r>
            <a:endParaRPr lang="en-US" sz="2400" b="1" dirty="0">
              <a:latin typeface="Times New Roman" pitchFamily="18" charset="0"/>
              <a:cs typeface="Times New Roman" pitchFamily="18" charset="0"/>
            </a:endParaRPr>
          </a:p>
        </p:txBody>
      </p:sp>
      <p:pic>
        <p:nvPicPr>
          <p:cNvPr id="24578" name="Picture 2" descr="C:\Users\Kolomba\Desktop\konferencija201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35100" y="1738665"/>
            <a:ext cx="7499350" cy="421886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642942"/>
          </a:xfrm>
        </p:spPr>
        <p:txBody>
          <a:bodyPr>
            <a:normAutofit/>
          </a:bodyPr>
          <a:lstStyle/>
          <a:p>
            <a:r>
              <a:rPr lang="lt-LT" sz="2400" b="1" dirty="0" smtClean="0">
                <a:latin typeface="Times New Roman" pitchFamily="18" charset="0"/>
                <a:cs typeface="Times New Roman" pitchFamily="18" charset="0"/>
              </a:rPr>
              <a:t>Organizavome Gamtos mokslų savaitę</a:t>
            </a:r>
            <a:endParaRPr lang="en-US" sz="2400" b="1" dirty="0">
              <a:latin typeface="Times New Roman" pitchFamily="18" charset="0"/>
              <a:cs typeface="Times New Roman" pitchFamily="18" charset="0"/>
            </a:endParaRPr>
          </a:p>
        </p:txBody>
      </p:sp>
      <p:pic>
        <p:nvPicPr>
          <p:cNvPr id="25602" name="Picture 2" descr="C:\Users\Kolomba\Desktop\20160418_11440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785794"/>
            <a:ext cx="4148136" cy="2693858"/>
          </a:xfrm>
          <a:prstGeom prst="rect">
            <a:avLst/>
          </a:prstGeom>
          <a:noFill/>
        </p:spPr>
      </p:pic>
      <p:pic>
        <p:nvPicPr>
          <p:cNvPr id="25603" name="Picture 3" descr="C:\Users\Kolomba\Desktop\IMG_305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857232"/>
            <a:ext cx="3643306" cy="2732480"/>
          </a:xfrm>
          <a:prstGeom prst="rect">
            <a:avLst/>
          </a:prstGeom>
          <a:noFill/>
        </p:spPr>
      </p:pic>
      <p:pic>
        <p:nvPicPr>
          <p:cNvPr id="25604" name="Picture 4" descr="C:\Users\Kolomba\Desktop\P4180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3786190"/>
            <a:ext cx="3965471" cy="2714644"/>
          </a:xfrm>
          <a:prstGeom prst="rect">
            <a:avLst/>
          </a:prstGeom>
          <a:noFill/>
        </p:spPr>
      </p:pic>
      <p:pic>
        <p:nvPicPr>
          <p:cNvPr id="25605" name="Picture 5" descr="C:\Users\Kolomba\Desktop\P42100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2066" y="3786190"/>
            <a:ext cx="3714744" cy="278605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933588" cy="796908"/>
          </a:xfrm>
        </p:spPr>
        <p:txBody>
          <a:bodyPr>
            <a:noAutofit/>
          </a:bodyPr>
          <a:lstStyle/>
          <a:p>
            <a:r>
              <a:rPr lang="lt-LT" sz="2400" b="1" dirty="0" smtClean="0">
                <a:latin typeface="Times New Roman" pitchFamily="18" charset="0"/>
                <a:cs typeface="Times New Roman" pitchFamily="18" charset="0"/>
              </a:rPr>
              <a:t>	Dalyvavome rajoniame ir respublikiniame miškotyros konkursuose</a:t>
            </a:r>
            <a:endParaRPr lang="en-US" sz="2400" b="1" dirty="0">
              <a:latin typeface="Times New Roman" pitchFamily="18" charset="0"/>
              <a:cs typeface="Times New Roman" pitchFamily="18" charset="0"/>
            </a:endParaRPr>
          </a:p>
        </p:txBody>
      </p:sp>
      <p:pic>
        <p:nvPicPr>
          <p:cNvPr id="27650" name="Picture 2" descr="C:\Users\Kolomba\Desktop\P512007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8595" y="1071546"/>
            <a:ext cx="4000529" cy="3000396"/>
          </a:xfrm>
          <a:prstGeom prst="rect">
            <a:avLst/>
          </a:prstGeom>
          <a:noFill/>
        </p:spPr>
      </p:pic>
      <p:pic>
        <p:nvPicPr>
          <p:cNvPr id="27651" name="Picture 3" descr="C:\Users\Kolomba\Desktop\20160505_1345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496" y="3456631"/>
            <a:ext cx="5000628" cy="313380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82594"/>
          </a:xfrm>
        </p:spPr>
        <p:txBody>
          <a:bodyPr>
            <a:normAutofit/>
          </a:bodyPr>
          <a:lstStyle/>
          <a:p>
            <a:r>
              <a:rPr lang="lt-LT" sz="2400" b="1" dirty="0" smtClean="0">
                <a:latin typeface="Times New Roman" pitchFamily="18" charset="0"/>
                <a:cs typeface="Times New Roman" pitchFamily="18" charset="0"/>
              </a:rPr>
              <a:t>Dalyvavome konkurse ,,Žvilgsnis į gamtą” Jurbarke</a:t>
            </a:r>
            <a:endParaRPr lang="en-US" sz="2400" b="1" dirty="0">
              <a:latin typeface="Times New Roman" pitchFamily="18" charset="0"/>
              <a:cs typeface="Times New Roman" pitchFamily="18" charset="0"/>
            </a:endParaRPr>
          </a:p>
        </p:txBody>
      </p:sp>
      <p:pic>
        <p:nvPicPr>
          <p:cNvPr id="28674" name="Picture 2" descr="C:\Users\Kolomba\Desktop\13149904_1010163522394153_1173605137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5720" y="857232"/>
            <a:ext cx="3810027" cy="2143140"/>
          </a:xfrm>
          <a:prstGeom prst="rect">
            <a:avLst/>
          </a:prstGeom>
          <a:noFill/>
        </p:spPr>
      </p:pic>
      <p:pic>
        <p:nvPicPr>
          <p:cNvPr id="28675" name="Picture 3" descr="C:\Users\Kolomba\Desktop\image (2).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79" y="3714752"/>
            <a:ext cx="3690963" cy="2768222"/>
          </a:xfrm>
          <a:prstGeom prst="rect">
            <a:avLst/>
          </a:prstGeom>
          <a:noFill/>
        </p:spPr>
      </p:pic>
      <p:pic>
        <p:nvPicPr>
          <p:cNvPr id="28676" name="Picture 4" descr="C:\Users\Kolomba\Desktop\image (5).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4480" y="2857496"/>
            <a:ext cx="2893221" cy="3857628"/>
          </a:xfrm>
          <a:prstGeom prst="rect">
            <a:avLst/>
          </a:prstGeom>
          <a:noFill/>
        </p:spPr>
      </p:pic>
      <p:pic>
        <p:nvPicPr>
          <p:cNvPr id="28677" name="Picture 5" descr="C:\Users\Kolomba\Desktop\image (3).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928670"/>
            <a:ext cx="2571750" cy="3429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txBody>
          <a:bodyPr>
            <a:normAutofit/>
          </a:bodyPr>
          <a:lstStyle/>
          <a:p>
            <a:r>
              <a:rPr lang="lt-LT" sz="2400" b="1" dirty="0" smtClean="0">
                <a:latin typeface="Times New Roman" pitchFamily="18" charset="0"/>
                <a:cs typeface="Times New Roman" pitchFamily="18" charset="0"/>
              </a:rPr>
              <a:t>Dalyvavome Tarptautinis miškotyros konkurse Rusijoje</a:t>
            </a:r>
            <a:endParaRPr lang="en-US" sz="2400" b="1" dirty="0">
              <a:latin typeface="Times New Roman" pitchFamily="18" charset="0"/>
              <a:cs typeface="Times New Roman" pitchFamily="18" charset="0"/>
            </a:endParaRPr>
          </a:p>
        </p:txBody>
      </p:sp>
      <p:pic>
        <p:nvPicPr>
          <p:cNvPr id="37890" name="Picture 2" descr="C:\Users\Kolomba\Desktop\_MG_312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85918" y="1571612"/>
            <a:ext cx="6107013" cy="4800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9718"/>
          </a:xfrm>
        </p:spPr>
        <p:txBody>
          <a:bodyPr>
            <a:normAutofit fontScale="90000"/>
          </a:bodyPr>
          <a:lstStyle/>
          <a:p>
            <a:r>
              <a:rPr lang="lt-LT" sz="2400" b="1" dirty="0" smtClean="0">
                <a:latin typeface="Times New Roman" pitchFamily="18" charset="0"/>
                <a:cs typeface="Times New Roman" pitchFamily="18" charset="0"/>
              </a:rPr>
              <a:t>Atlikome oro užterštumo tyrimą Kulautuvos miestelyje </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785786" y="785794"/>
            <a:ext cx="8147902" cy="2428892"/>
          </a:xfrm>
        </p:spPr>
        <p:txBody>
          <a:bodyPr>
            <a:normAutofit fontScale="92500" lnSpcReduction="10000"/>
          </a:bodyPr>
          <a:lstStyle/>
          <a:p>
            <a:pPr>
              <a:buNone/>
            </a:pPr>
            <a:r>
              <a:rPr lang="lt-LT" dirty="0" smtClean="0"/>
              <a:t>		</a:t>
            </a:r>
            <a:r>
              <a:rPr lang="lt-LT" sz="1300" dirty="0" smtClean="0">
                <a:latin typeface="Times New Roman" pitchFamily="18" charset="0"/>
                <a:cs typeface="Times New Roman" pitchFamily="18" charset="0"/>
              </a:rPr>
              <a:t>Skaičiavome mašinas, pravažiuojančias keliu pasirinktose vietose, po 1 val., piko ir vidutinio judėjimo aktyvumo laiku. Skaičiavimus atlikome darbo ir poilsio dienomis. Lengvuosius automobilius ir sunkvežimius (autobusus) skaičiavome atskirai, nes skiriasi jų išmetamų teršalų, ypač keliamo triukšmo, dydis.</a:t>
            </a:r>
          </a:p>
          <a:p>
            <a:pPr>
              <a:buNone/>
            </a:pPr>
            <a:r>
              <a:rPr lang="lt-LT" sz="1300" dirty="0" smtClean="0"/>
              <a:t>	</a:t>
            </a:r>
            <a:r>
              <a:rPr lang="lt-LT" sz="1300" b="1" dirty="0" smtClean="0">
                <a:latin typeface="Times New Roman" pitchFamily="18" charset="0"/>
                <a:cs typeface="Times New Roman" pitchFamily="18" charset="0"/>
              </a:rPr>
              <a:t>Leistina norma yra 5 mg/m</a:t>
            </a:r>
            <a:r>
              <a:rPr lang="lt-LT" sz="1300" b="1" baseline="30000" dirty="0" smtClean="0">
                <a:latin typeface="Times New Roman" pitchFamily="18" charset="0"/>
                <a:cs typeface="Times New Roman" pitchFamily="18" charset="0"/>
              </a:rPr>
              <a:t>3</a:t>
            </a:r>
            <a:endParaRPr lang="en-US" sz="1300" b="1" dirty="0" smtClean="0">
              <a:latin typeface="Times New Roman" pitchFamily="18" charset="0"/>
              <a:cs typeface="Times New Roman" pitchFamily="18" charset="0"/>
            </a:endParaRPr>
          </a:p>
          <a:p>
            <a:pPr>
              <a:buNone/>
            </a:pPr>
            <a:r>
              <a:rPr lang="lt-LT" sz="1300" b="1" dirty="0" smtClean="0">
                <a:latin typeface="Times New Roman" pitchFamily="18" charset="0"/>
                <a:cs typeface="Times New Roman" pitchFamily="18" charset="0"/>
              </a:rPr>
              <a:t>CO koncentraciją kelkraštyje leidžia nustatyti formulė:</a:t>
            </a:r>
            <a:endParaRPr lang="en-US" sz="1300" dirty="0" smtClean="0">
              <a:latin typeface="Times New Roman" pitchFamily="18" charset="0"/>
              <a:cs typeface="Times New Roman" pitchFamily="18" charset="0"/>
            </a:endParaRPr>
          </a:p>
          <a:p>
            <a:pPr>
              <a:buNone/>
            </a:pPr>
            <a:r>
              <a:rPr lang="lt-LT" sz="1300" dirty="0" smtClean="0">
                <a:latin typeface="Times New Roman" pitchFamily="18" charset="0"/>
                <a:cs typeface="Times New Roman" pitchFamily="18" charset="0"/>
              </a:rPr>
              <a:t>f  = 0,123 + 2,720 x + 0,0671 x2 (mg/m</a:t>
            </a:r>
            <a:r>
              <a:rPr lang="lt-LT" sz="1300" baseline="30000" dirty="0" smtClean="0">
                <a:latin typeface="Times New Roman" pitchFamily="18" charset="0"/>
                <a:cs typeface="Times New Roman" pitchFamily="18" charset="0"/>
              </a:rPr>
              <a:t>3</a:t>
            </a:r>
            <a:r>
              <a:rPr lang="lt-LT" sz="1300" dirty="0" smtClean="0">
                <a:latin typeface="Times New Roman" pitchFamily="18" charset="0"/>
                <a:cs typeface="Times New Roman" pitchFamily="18" charset="0"/>
              </a:rPr>
              <a:t>), </a:t>
            </a:r>
            <a:endParaRPr lang="en-US" sz="1300" dirty="0" smtClean="0">
              <a:latin typeface="Times New Roman" pitchFamily="18" charset="0"/>
              <a:cs typeface="Times New Roman" pitchFamily="18" charset="0"/>
            </a:endParaRPr>
          </a:p>
          <a:p>
            <a:pPr>
              <a:buNone/>
            </a:pPr>
            <a:r>
              <a:rPr lang="lt-LT" sz="1300" dirty="0" smtClean="0">
                <a:latin typeface="Times New Roman" pitchFamily="18" charset="0"/>
                <a:cs typeface="Times New Roman" pitchFamily="18" charset="0"/>
              </a:rPr>
              <a:t>kur  f  - CO koncentracija,   x = </a:t>
            </a:r>
            <a:r>
              <a:rPr lang="lt-LT" sz="1300" u="sng" dirty="0" smtClean="0">
                <a:latin typeface="Times New Roman" pitchFamily="18" charset="0"/>
                <a:cs typeface="Times New Roman" pitchFamily="18" charset="0"/>
              </a:rPr>
              <a:t>automobilių skaičius/val.</a:t>
            </a:r>
            <a:r>
              <a:rPr lang="lt-LT" sz="1300" dirty="0" smtClean="0">
                <a:latin typeface="Times New Roman" pitchFamily="18" charset="0"/>
                <a:cs typeface="Times New Roman" pitchFamily="18" charset="0"/>
              </a:rPr>
              <a:t>                                                                      </a:t>
            </a:r>
          </a:p>
          <a:p>
            <a:pPr>
              <a:buNone/>
            </a:pPr>
            <a:r>
              <a:rPr lang="lt-LT" sz="1300" dirty="0" smtClean="0">
                <a:latin typeface="Times New Roman" pitchFamily="18" charset="0"/>
                <a:cs typeface="Times New Roman" pitchFamily="18" charset="0"/>
              </a:rPr>
              <a:t>                                                                  100</a:t>
            </a:r>
          </a:p>
          <a:p>
            <a:pPr>
              <a:buNone/>
            </a:pPr>
            <a:r>
              <a:rPr lang="lt-LT"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071538" y="3286124"/>
          <a:ext cx="6929485" cy="2349406"/>
        </p:xfrm>
        <a:graphic>
          <a:graphicData uri="http://schemas.openxmlformats.org/drawingml/2006/table">
            <a:tbl>
              <a:tblPr/>
              <a:tblGrid>
                <a:gridCol w="1068464"/>
                <a:gridCol w="1727644"/>
                <a:gridCol w="729419"/>
                <a:gridCol w="972560"/>
                <a:gridCol w="1701979"/>
                <a:gridCol w="729419"/>
              </a:tblGrid>
              <a:tr h="52592">
                <a:tc>
                  <a:txBody>
                    <a:bodyPr/>
                    <a:lstStyle/>
                    <a:p>
                      <a:pPr>
                        <a:lnSpc>
                          <a:spcPct val="115000"/>
                        </a:lnSpc>
                        <a:spcAft>
                          <a:spcPts val="0"/>
                        </a:spcAft>
                      </a:pPr>
                      <a:r>
                        <a:rPr lang="lt-LT" sz="1100" b="1" dirty="0">
                          <a:latin typeface="Times New Roman"/>
                          <a:ea typeface="Times New Roman"/>
                        </a:rPr>
                        <a:t>LAIKAS</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PRAVAŽIAVUSIŲ AUTOMOBILIŲ SKAIČIUS</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CO konc.</a:t>
                      </a:r>
                      <a:endParaRPr lang="en-US" sz="1100">
                        <a:latin typeface="Times New Roman"/>
                        <a:ea typeface="Times New Roman"/>
                      </a:endParaRPr>
                    </a:p>
                    <a:p>
                      <a:pPr>
                        <a:lnSpc>
                          <a:spcPct val="115000"/>
                        </a:lnSpc>
                        <a:spcAft>
                          <a:spcPts val="0"/>
                        </a:spcAft>
                      </a:pPr>
                      <a:r>
                        <a:rPr lang="lt-LT" sz="1100" b="1">
                          <a:latin typeface="Times New Roman"/>
                          <a:ea typeface="Times New Roman"/>
                        </a:rPr>
                        <a:t>mg/m</a:t>
                      </a:r>
                      <a:r>
                        <a:rPr lang="lt-LT" sz="1100" b="1" baseline="30000">
                          <a:latin typeface="Times New Roman"/>
                          <a:ea typeface="Times New Roman"/>
                        </a:rPr>
                        <a:t>3</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LAIKAS</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PRAVAŽIAVUSIŲ AUTOMOBILIŲ SKAIČIUS</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CO konc.</a:t>
                      </a:r>
                      <a:endParaRPr lang="en-US" sz="1100">
                        <a:latin typeface="Times New Roman"/>
                        <a:ea typeface="Times New Roman"/>
                      </a:endParaRPr>
                    </a:p>
                    <a:p>
                      <a:pPr>
                        <a:lnSpc>
                          <a:spcPct val="115000"/>
                        </a:lnSpc>
                        <a:spcAft>
                          <a:spcPts val="0"/>
                        </a:spcAft>
                      </a:pPr>
                      <a:r>
                        <a:rPr lang="lt-LT" sz="1100" b="1">
                          <a:latin typeface="Times New Roman"/>
                          <a:ea typeface="Times New Roman"/>
                        </a:rPr>
                        <a:t>mg/m</a:t>
                      </a:r>
                      <a:r>
                        <a:rPr lang="lt-LT" sz="1100" b="1" baseline="30000">
                          <a:latin typeface="Times New Roman"/>
                          <a:ea typeface="Times New Roman"/>
                        </a:rPr>
                        <a:t>3</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66">
                <a:tc>
                  <a:txBody>
                    <a:bodyPr/>
                    <a:lstStyle/>
                    <a:p>
                      <a:pPr>
                        <a:lnSpc>
                          <a:spcPct val="115000"/>
                        </a:lnSpc>
                        <a:spcAft>
                          <a:spcPts val="0"/>
                        </a:spcAft>
                      </a:pPr>
                      <a:r>
                        <a:rPr lang="lt-LT" sz="1100" b="1" dirty="0" smtClean="0">
                          <a:latin typeface="Times New Roman"/>
                          <a:ea typeface="Times New Roman"/>
                        </a:rPr>
                        <a:t>2016 </a:t>
                      </a:r>
                      <a:r>
                        <a:rPr lang="lt-LT" sz="1100" b="1" dirty="0">
                          <a:latin typeface="Times New Roman"/>
                          <a:ea typeface="Times New Roman"/>
                        </a:rPr>
                        <a:t>rugsėjis</a:t>
                      </a:r>
                      <a:endParaRPr lang="en-US" sz="1100" dirty="0">
                        <a:latin typeface="Times New Roman"/>
                        <a:ea typeface="Times New Roman"/>
                      </a:endParaRPr>
                    </a:p>
                    <a:p>
                      <a:pPr>
                        <a:lnSpc>
                          <a:spcPct val="115000"/>
                        </a:lnSpc>
                        <a:spcAft>
                          <a:spcPts val="0"/>
                        </a:spcAft>
                      </a:pPr>
                      <a:r>
                        <a:rPr lang="lt-LT" sz="1100" u="sng" dirty="0">
                          <a:latin typeface="Times New Roman"/>
                          <a:ea typeface="Times New Roman"/>
                        </a:rPr>
                        <a:t>Darbo diena</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a:latin typeface="Times New Roman"/>
                          <a:ea typeface="Times New Roman"/>
                        </a:rPr>
                        <a:t> </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a:latin typeface="Times New Roman"/>
                          <a:ea typeface="Times New Roman"/>
                        </a:rPr>
                        <a:t> </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dirty="0" smtClean="0">
                          <a:latin typeface="Times New Roman"/>
                          <a:ea typeface="Times New Roman"/>
                        </a:rPr>
                        <a:t>2016 </a:t>
                      </a:r>
                      <a:r>
                        <a:rPr lang="lt-LT" sz="1100" b="1" dirty="0">
                          <a:latin typeface="Times New Roman"/>
                          <a:ea typeface="Times New Roman"/>
                        </a:rPr>
                        <a:t>rugsėjis</a:t>
                      </a:r>
                      <a:endParaRPr lang="en-US" sz="1100" dirty="0">
                        <a:latin typeface="Times New Roman"/>
                        <a:ea typeface="Times New Roman"/>
                      </a:endParaRPr>
                    </a:p>
                    <a:p>
                      <a:pPr>
                        <a:lnSpc>
                          <a:spcPct val="115000"/>
                        </a:lnSpc>
                        <a:spcAft>
                          <a:spcPts val="0"/>
                        </a:spcAft>
                      </a:pPr>
                      <a:r>
                        <a:rPr lang="lt-LT" sz="1100" u="sng" dirty="0">
                          <a:latin typeface="Times New Roman"/>
                          <a:ea typeface="Times New Roman"/>
                        </a:rPr>
                        <a:t>Poilsio diena</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a:latin typeface="Times New Roman"/>
                          <a:ea typeface="Times New Roman"/>
                        </a:rPr>
                        <a:t> </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a:latin typeface="Times New Roman"/>
                          <a:ea typeface="Times New Roman"/>
                        </a:rPr>
                        <a:t> </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349">
                <a:tc>
                  <a:txBody>
                    <a:bodyPr/>
                    <a:lstStyle/>
                    <a:p>
                      <a:pPr>
                        <a:lnSpc>
                          <a:spcPct val="115000"/>
                        </a:lnSpc>
                        <a:spcAft>
                          <a:spcPts val="0"/>
                        </a:spcAft>
                      </a:pPr>
                      <a:r>
                        <a:rPr lang="lt-LT" sz="1100" b="1">
                          <a:latin typeface="Times New Roman"/>
                          <a:ea typeface="Times New Roman"/>
                        </a:rPr>
                        <a:t>Piko val.:</a:t>
                      </a:r>
                      <a:endParaRPr lang="en-US" sz="1100">
                        <a:latin typeface="Times New Roman"/>
                        <a:ea typeface="Times New Roman"/>
                      </a:endParaRPr>
                    </a:p>
                    <a:p>
                      <a:pPr>
                        <a:lnSpc>
                          <a:spcPct val="115000"/>
                        </a:lnSpc>
                        <a:spcAft>
                          <a:spcPts val="0"/>
                        </a:spcAft>
                      </a:pPr>
                      <a:r>
                        <a:rPr lang="lt-LT" sz="1100">
                          <a:latin typeface="Times New Roman"/>
                          <a:ea typeface="Times New Roman"/>
                        </a:rPr>
                        <a:t>6-7 val.</a:t>
                      </a:r>
                      <a:endParaRPr lang="en-US" sz="1100">
                        <a:latin typeface="Times New Roman"/>
                        <a:ea typeface="Times New Roman"/>
                      </a:endParaRPr>
                    </a:p>
                    <a:p>
                      <a:pPr>
                        <a:lnSpc>
                          <a:spcPct val="115000"/>
                        </a:lnSpc>
                        <a:spcAft>
                          <a:spcPts val="0"/>
                        </a:spcAft>
                      </a:pPr>
                      <a:r>
                        <a:rPr lang="lt-LT" sz="1100">
                          <a:latin typeface="Times New Roman"/>
                          <a:ea typeface="Times New Roman"/>
                        </a:rPr>
                        <a:t>17-18 val.</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t-LT" sz="1100" dirty="0">
                        <a:latin typeface="Times New Roman"/>
                        <a:ea typeface="Times New Roman"/>
                      </a:endParaRPr>
                    </a:p>
                    <a:p>
                      <a:pPr>
                        <a:lnSpc>
                          <a:spcPct val="115000"/>
                        </a:lnSpc>
                        <a:spcAft>
                          <a:spcPts val="0"/>
                        </a:spcAft>
                      </a:pPr>
                      <a:r>
                        <a:rPr lang="lt-LT" sz="1100" dirty="0">
                          <a:latin typeface="Times New Roman"/>
                          <a:ea typeface="Times New Roman"/>
                        </a:rPr>
                        <a:t> lengv. 295;  sunkv. 9</a:t>
                      </a:r>
                      <a:endParaRPr lang="en-US" sz="1100" dirty="0">
                        <a:latin typeface="Times New Roman"/>
                        <a:ea typeface="Times New Roman"/>
                      </a:endParaRPr>
                    </a:p>
                    <a:p>
                      <a:pPr>
                        <a:lnSpc>
                          <a:spcPct val="115000"/>
                        </a:lnSpc>
                        <a:spcAft>
                          <a:spcPts val="0"/>
                        </a:spcAft>
                      </a:pPr>
                      <a:r>
                        <a:rPr lang="lt-LT" sz="1100" dirty="0">
                          <a:latin typeface="Times New Roman"/>
                          <a:ea typeface="Times New Roman"/>
                        </a:rPr>
                        <a:t> lengv. 284;  sunkv. 10</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Times New Roman"/>
                        <a:ea typeface="Times New Roman"/>
                      </a:endParaRPr>
                    </a:p>
                    <a:p>
                      <a:pPr>
                        <a:lnSpc>
                          <a:spcPct val="115000"/>
                        </a:lnSpc>
                        <a:spcAft>
                          <a:spcPts val="0"/>
                        </a:spcAft>
                      </a:pPr>
                      <a:r>
                        <a:rPr lang="lt-LT" sz="1100" b="1">
                          <a:latin typeface="Times New Roman"/>
                          <a:ea typeface="Times New Roman"/>
                        </a:rPr>
                        <a:t> 8,73</a:t>
                      </a:r>
                      <a:endParaRPr lang="en-US" sz="1100">
                        <a:latin typeface="Times New Roman"/>
                        <a:ea typeface="Times New Roman"/>
                      </a:endParaRPr>
                    </a:p>
                    <a:p>
                      <a:pPr>
                        <a:lnSpc>
                          <a:spcPct val="115000"/>
                        </a:lnSpc>
                        <a:spcAft>
                          <a:spcPts val="0"/>
                        </a:spcAft>
                      </a:pPr>
                      <a:r>
                        <a:rPr lang="lt-LT" sz="1100" b="1">
                          <a:latin typeface="Times New Roman"/>
                          <a:ea typeface="Times New Roman"/>
                        </a:rPr>
                        <a:t> 8,74</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Piko val.:</a:t>
                      </a:r>
                      <a:endParaRPr lang="en-US" sz="1100">
                        <a:latin typeface="Times New Roman"/>
                        <a:ea typeface="Times New Roman"/>
                      </a:endParaRPr>
                    </a:p>
                    <a:p>
                      <a:pPr>
                        <a:lnSpc>
                          <a:spcPct val="115000"/>
                        </a:lnSpc>
                        <a:spcAft>
                          <a:spcPts val="0"/>
                        </a:spcAft>
                      </a:pPr>
                      <a:r>
                        <a:rPr lang="lt-LT" sz="1100">
                          <a:latin typeface="Times New Roman"/>
                          <a:ea typeface="Times New Roman"/>
                        </a:rPr>
                        <a:t>6-7 val.</a:t>
                      </a:r>
                      <a:endParaRPr lang="en-US" sz="1100">
                        <a:latin typeface="Times New Roman"/>
                        <a:ea typeface="Times New Roman"/>
                      </a:endParaRPr>
                    </a:p>
                    <a:p>
                      <a:pPr>
                        <a:lnSpc>
                          <a:spcPct val="115000"/>
                        </a:lnSpc>
                        <a:spcAft>
                          <a:spcPts val="0"/>
                        </a:spcAft>
                      </a:pPr>
                      <a:r>
                        <a:rPr lang="lt-LT" sz="1100">
                          <a:latin typeface="Times New Roman"/>
                          <a:ea typeface="Times New Roman"/>
                        </a:rPr>
                        <a:t>17-18 val.</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t-LT" sz="1100">
                        <a:latin typeface="Times New Roman"/>
                        <a:ea typeface="Times New Roman"/>
                      </a:endParaRPr>
                    </a:p>
                    <a:p>
                      <a:pPr>
                        <a:lnSpc>
                          <a:spcPct val="115000"/>
                        </a:lnSpc>
                        <a:spcAft>
                          <a:spcPts val="0"/>
                        </a:spcAft>
                      </a:pPr>
                      <a:r>
                        <a:rPr lang="lt-LT" sz="1100">
                          <a:latin typeface="Times New Roman"/>
                          <a:ea typeface="Times New Roman"/>
                        </a:rPr>
                        <a:t> lengv.153;  sunkv. 2</a:t>
                      </a:r>
                      <a:endParaRPr lang="en-US" sz="1100">
                        <a:latin typeface="Times New Roman"/>
                        <a:ea typeface="Times New Roman"/>
                      </a:endParaRPr>
                    </a:p>
                    <a:p>
                      <a:pPr>
                        <a:lnSpc>
                          <a:spcPct val="115000"/>
                        </a:lnSpc>
                        <a:spcAft>
                          <a:spcPts val="0"/>
                        </a:spcAft>
                      </a:pPr>
                      <a:r>
                        <a:rPr lang="lt-LT" sz="1100">
                          <a:latin typeface="Times New Roman"/>
                          <a:ea typeface="Times New Roman"/>
                        </a:rPr>
                        <a:t> lengv.156;  sunkv. 4</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dirty="0">
                        <a:latin typeface="Times New Roman"/>
                        <a:ea typeface="Times New Roman"/>
                      </a:endParaRPr>
                    </a:p>
                    <a:p>
                      <a:pPr>
                        <a:lnSpc>
                          <a:spcPct val="115000"/>
                        </a:lnSpc>
                        <a:spcAft>
                          <a:spcPts val="0"/>
                        </a:spcAft>
                      </a:pPr>
                      <a:r>
                        <a:rPr lang="lt-LT" sz="1100" b="1" dirty="0">
                          <a:latin typeface="Times New Roman"/>
                          <a:ea typeface="Times New Roman"/>
                        </a:rPr>
                        <a:t> 4,44</a:t>
                      </a:r>
                      <a:endParaRPr lang="en-US" sz="1100" dirty="0">
                        <a:latin typeface="Times New Roman"/>
                        <a:ea typeface="Times New Roman"/>
                      </a:endParaRPr>
                    </a:p>
                    <a:p>
                      <a:pPr>
                        <a:lnSpc>
                          <a:spcPct val="115000"/>
                        </a:lnSpc>
                        <a:spcAft>
                          <a:spcPts val="0"/>
                        </a:spcAft>
                      </a:pPr>
                      <a:r>
                        <a:rPr lang="lt-LT" sz="1100" b="1" dirty="0">
                          <a:latin typeface="Times New Roman"/>
                          <a:ea typeface="Times New Roman"/>
                        </a:rPr>
                        <a:t> 4,46</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133">
                <a:tc>
                  <a:txBody>
                    <a:bodyPr/>
                    <a:lstStyle/>
                    <a:p>
                      <a:pPr>
                        <a:lnSpc>
                          <a:spcPct val="115000"/>
                        </a:lnSpc>
                        <a:spcAft>
                          <a:spcPts val="0"/>
                        </a:spcAft>
                      </a:pPr>
                      <a:r>
                        <a:rPr lang="lt-LT" sz="1100" b="1">
                          <a:latin typeface="Times New Roman"/>
                          <a:ea typeface="Times New Roman"/>
                        </a:rPr>
                        <a:t>Vidutinio intensyvumo:</a:t>
                      </a:r>
                      <a:endParaRPr lang="en-US" sz="1100">
                        <a:latin typeface="Times New Roman"/>
                        <a:ea typeface="Times New Roman"/>
                      </a:endParaRPr>
                    </a:p>
                    <a:p>
                      <a:pPr>
                        <a:lnSpc>
                          <a:spcPct val="115000"/>
                        </a:lnSpc>
                        <a:spcAft>
                          <a:spcPts val="0"/>
                        </a:spcAft>
                      </a:pPr>
                      <a:r>
                        <a:rPr lang="lt-LT" sz="1100">
                          <a:latin typeface="Times New Roman"/>
                          <a:ea typeface="Times New Roman"/>
                        </a:rPr>
                        <a:t>9-10 val.</a:t>
                      </a:r>
                      <a:endParaRPr lang="en-US" sz="1100">
                        <a:latin typeface="Times New Roman"/>
                        <a:ea typeface="Times New Roman"/>
                      </a:endParaRPr>
                    </a:p>
                    <a:p>
                      <a:pPr>
                        <a:lnSpc>
                          <a:spcPct val="115000"/>
                        </a:lnSpc>
                        <a:spcAft>
                          <a:spcPts val="0"/>
                        </a:spcAft>
                      </a:pPr>
                      <a:r>
                        <a:rPr lang="lt-LT" sz="1100">
                          <a:latin typeface="Times New Roman"/>
                          <a:ea typeface="Times New Roman"/>
                        </a:rPr>
                        <a:t>15-16 val</a:t>
                      </a:r>
                      <a:r>
                        <a:rPr lang="lt-LT" sz="1100" b="1">
                          <a:latin typeface="Times New Roman"/>
                          <a:ea typeface="Times New Roman"/>
                        </a:rPr>
                        <a:t>.</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t-LT" sz="1100" dirty="0">
                        <a:latin typeface="Times New Roman"/>
                        <a:ea typeface="Times New Roman"/>
                      </a:endParaRPr>
                    </a:p>
                    <a:p>
                      <a:pPr>
                        <a:lnSpc>
                          <a:spcPct val="115000"/>
                        </a:lnSpc>
                        <a:spcAft>
                          <a:spcPts val="0"/>
                        </a:spcAft>
                      </a:pPr>
                      <a:r>
                        <a:rPr lang="lt-LT" sz="1100" dirty="0">
                          <a:latin typeface="Times New Roman"/>
                          <a:ea typeface="Times New Roman"/>
                        </a:rPr>
                        <a:t>  lengv. 82; 2 sunkv.</a:t>
                      </a:r>
                      <a:endParaRPr lang="en-US" sz="1100" dirty="0">
                        <a:latin typeface="Times New Roman"/>
                        <a:ea typeface="Times New Roman"/>
                      </a:endParaRPr>
                    </a:p>
                    <a:p>
                      <a:pPr>
                        <a:lnSpc>
                          <a:spcPct val="115000"/>
                        </a:lnSpc>
                        <a:spcAft>
                          <a:spcPts val="0"/>
                        </a:spcAft>
                      </a:pPr>
                      <a:r>
                        <a:rPr lang="lt-LT" sz="1100" dirty="0">
                          <a:latin typeface="Times New Roman"/>
                          <a:ea typeface="Times New Roman"/>
                        </a:rPr>
                        <a:t>  lengv. 79; 3 sunkv.</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100">
                        <a:latin typeface="Times New Roman"/>
                        <a:ea typeface="Times New Roman"/>
                      </a:endParaRPr>
                    </a:p>
                    <a:p>
                      <a:pPr>
                        <a:lnSpc>
                          <a:spcPct val="115000"/>
                        </a:lnSpc>
                        <a:spcAft>
                          <a:spcPts val="0"/>
                        </a:spcAft>
                      </a:pPr>
                      <a:r>
                        <a:rPr lang="lt-LT" sz="1100" b="1">
                          <a:latin typeface="Times New Roman"/>
                          <a:ea typeface="Times New Roman"/>
                        </a:rPr>
                        <a:t> 2,40</a:t>
                      </a:r>
                      <a:endParaRPr lang="en-US" sz="1100">
                        <a:latin typeface="Times New Roman"/>
                        <a:ea typeface="Times New Roman"/>
                      </a:endParaRPr>
                    </a:p>
                    <a:p>
                      <a:pPr>
                        <a:lnSpc>
                          <a:spcPct val="115000"/>
                        </a:lnSpc>
                        <a:spcAft>
                          <a:spcPts val="0"/>
                        </a:spcAft>
                      </a:pPr>
                      <a:r>
                        <a:rPr lang="lt-LT" sz="1100" b="1">
                          <a:latin typeface="Times New Roman"/>
                          <a:ea typeface="Times New Roman"/>
                        </a:rPr>
                        <a:t> 2,31</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1100" b="1">
                          <a:latin typeface="Times New Roman"/>
                          <a:ea typeface="Times New Roman"/>
                        </a:rPr>
                        <a:t>Vidutinio intensyvumo:</a:t>
                      </a:r>
                      <a:endParaRPr lang="en-US" sz="1100">
                        <a:latin typeface="Times New Roman"/>
                        <a:ea typeface="Times New Roman"/>
                      </a:endParaRPr>
                    </a:p>
                    <a:p>
                      <a:pPr>
                        <a:lnSpc>
                          <a:spcPct val="115000"/>
                        </a:lnSpc>
                        <a:spcAft>
                          <a:spcPts val="0"/>
                        </a:spcAft>
                      </a:pPr>
                      <a:r>
                        <a:rPr lang="lt-LT" sz="1100">
                          <a:latin typeface="Times New Roman"/>
                          <a:ea typeface="Times New Roman"/>
                        </a:rPr>
                        <a:t>9-10 val.</a:t>
                      </a:r>
                      <a:endParaRPr lang="en-US" sz="1100">
                        <a:latin typeface="Times New Roman"/>
                        <a:ea typeface="Times New Roman"/>
                      </a:endParaRPr>
                    </a:p>
                    <a:p>
                      <a:pPr>
                        <a:lnSpc>
                          <a:spcPct val="115000"/>
                        </a:lnSpc>
                        <a:spcAft>
                          <a:spcPts val="0"/>
                        </a:spcAft>
                      </a:pPr>
                      <a:r>
                        <a:rPr lang="lt-LT" sz="1100">
                          <a:latin typeface="Times New Roman"/>
                          <a:ea typeface="Times New Roman"/>
                        </a:rPr>
                        <a:t>15-16 val</a:t>
                      </a:r>
                      <a:r>
                        <a:rPr lang="lt-LT" sz="1100" b="1">
                          <a:latin typeface="Times New Roman"/>
                          <a:ea typeface="Times New Roman"/>
                        </a:rPr>
                        <a:t>.</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t-LT" sz="1100">
                        <a:latin typeface="Times New Roman"/>
                        <a:ea typeface="Times New Roman"/>
                      </a:endParaRPr>
                    </a:p>
                    <a:p>
                      <a:pPr>
                        <a:lnSpc>
                          <a:spcPct val="115000"/>
                        </a:lnSpc>
                        <a:spcAft>
                          <a:spcPts val="0"/>
                        </a:spcAft>
                      </a:pPr>
                      <a:r>
                        <a:rPr lang="lt-LT" sz="1100">
                          <a:latin typeface="Times New Roman"/>
                          <a:ea typeface="Times New Roman"/>
                        </a:rPr>
                        <a:t> lengv. 35; sunkv. -</a:t>
                      </a:r>
                      <a:endParaRPr lang="en-US" sz="1100">
                        <a:latin typeface="Times New Roman"/>
                        <a:ea typeface="Times New Roman"/>
                      </a:endParaRPr>
                    </a:p>
                    <a:p>
                      <a:pPr>
                        <a:lnSpc>
                          <a:spcPct val="115000"/>
                        </a:lnSpc>
                        <a:spcAft>
                          <a:spcPts val="0"/>
                        </a:spcAft>
                      </a:pPr>
                      <a:r>
                        <a:rPr lang="lt-LT" sz="1100">
                          <a:latin typeface="Times New Roman"/>
                          <a:ea typeface="Times New Roman"/>
                        </a:rPr>
                        <a:t> lengv. 46; sunkv. -</a:t>
                      </a:r>
                      <a:endParaRPr lang="en-US" sz="11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t-LT" sz="1100" dirty="0">
                        <a:latin typeface="Times New Roman"/>
                        <a:ea typeface="Times New Roman"/>
                      </a:endParaRPr>
                    </a:p>
                    <a:p>
                      <a:pPr>
                        <a:lnSpc>
                          <a:spcPct val="115000"/>
                        </a:lnSpc>
                        <a:spcAft>
                          <a:spcPts val="0"/>
                        </a:spcAft>
                      </a:pPr>
                      <a:r>
                        <a:rPr lang="lt-LT" sz="1100" b="1" dirty="0">
                          <a:latin typeface="Times New Roman"/>
                          <a:ea typeface="Times New Roman"/>
                        </a:rPr>
                        <a:t>1,08</a:t>
                      </a:r>
                      <a:endParaRPr lang="en-US" sz="1100" dirty="0">
                        <a:latin typeface="Times New Roman"/>
                        <a:ea typeface="Times New Roman"/>
                      </a:endParaRPr>
                    </a:p>
                    <a:p>
                      <a:pPr>
                        <a:lnSpc>
                          <a:spcPct val="115000"/>
                        </a:lnSpc>
                        <a:spcAft>
                          <a:spcPts val="0"/>
                        </a:spcAft>
                      </a:pPr>
                      <a:r>
                        <a:rPr lang="lt-LT" sz="1100" b="1" dirty="0">
                          <a:latin typeface="Times New Roman"/>
                          <a:ea typeface="Times New Roman"/>
                        </a:rPr>
                        <a:t> 1,38</a:t>
                      </a:r>
                      <a:endParaRPr lang="en-US" sz="11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329014" y="2857496"/>
            <a:ext cx="4485972" cy="276999"/>
          </a:xfrm>
          <a:prstGeom prst="rect">
            <a:avLst/>
          </a:prstGeom>
        </p:spPr>
        <p:txBody>
          <a:bodyPr wrap="square">
            <a:spAutoFit/>
          </a:bodyPr>
          <a:lstStyle/>
          <a:p>
            <a:r>
              <a:rPr lang="lt-LT" sz="1200" b="1" u="sng" dirty="0" smtClean="0">
                <a:latin typeface="Times New Roman" pitchFamily="18" charset="0"/>
                <a:cs typeface="Times New Roman" pitchFamily="18" charset="0"/>
              </a:rPr>
              <a:t>CO koncentracija Kulautuvos miestelyje</a:t>
            </a:r>
            <a:endParaRPr lang="en-US" sz="1200" dirty="0">
              <a:latin typeface="Times New Roman" pitchFamily="18" charset="0"/>
              <a:cs typeface="Times New Roman" pitchFamily="18" charset="0"/>
            </a:endParaRPr>
          </a:p>
        </p:txBody>
      </p:sp>
      <p:sp>
        <p:nvSpPr>
          <p:cNvPr id="3073" name="Rectangle 1"/>
          <p:cNvSpPr>
            <a:spLocks noChangeArrowheads="1"/>
          </p:cNvSpPr>
          <p:nvPr/>
        </p:nvSpPr>
        <p:spPr bwMode="auto">
          <a:xfrm>
            <a:off x="1142976" y="5857893"/>
            <a:ext cx="72152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Išvada</a:t>
            </a:r>
            <a:r>
              <a:rPr kumimoji="0" lang="lt-L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Dėl transporto srautų užterštumas CO dujomis Kulautuvos miestelyje</a:t>
            </a:r>
            <a:r>
              <a:rPr lang="lt-LT" sz="1200" dirty="0" smtClean="0">
                <a:latin typeface="Times New Roman" pitchFamily="18" charset="0"/>
                <a:ea typeface="Calibri" pitchFamily="34" charset="0"/>
                <a:cs typeface="Times New Roman" pitchFamily="18" charset="0"/>
              </a:rPr>
              <a:t> </a:t>
            </a:r>
            <a:r>
              <a:rPr kumimoji="0" lang="lt-L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leistiną normą piko valandomis viršija 1,7 karto, kelyje.</a:t>
            </a:r>
          </a:p>
          <a:p>
            <a:pPr marL="0" marR="0" lvl="0" indent="0" algn="l" defTabSz="914400" rtl="0" eaLnBrk="1" fontAlgn="base" latinLnBrk="0" hangingPunct="1">
              <a:lnSpc>
                <a:spcPct val="100000"/>
              </a:lnSpc>
              <a:spcBef>
                <a:spcPct val="0"/>
              </a:spcBef>
              <a:spcAft>
                <a:spcPct val="0"/>
              </a:spcAft>
              <a:buClrTx/>
              <a:buSzTx/>
              <a:buFontTx/>
              <a:buNone/>
              <a:tabLst/>
            </a:pPr>
            <a:r>
              <a:rPr lang="lt-LT" sz="1200" dirty="0" smtClean="0">
                <a:latin typeface="Times New Roman" pitchFamily="18" charset="0"/>
                <a:cs typeface="Times New Roman" pitchFamily="18" charset="0"/>
              </a:rPr>
              <a:t>	</a:t>
            </a:r>
            <a:r>
              <a:rPr lang="lt-LT" sz="1200" b="1" dirty="0" smtClean="0">
                <a:latin typeface="Times New Roman" pitchFamily="18" charset="0"/>
                <a:cs typeface="Times New Roman" pitchFamily="18" charset="0"/>
              </a:rPr>
              <a:t>Apie tyrimo rezultatus informavome mokyklos bendruomenę</a:t>
            </a:r>
            <a:endParaRPr kumimoji="0" lang="lt-LT"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428868"/>
            <a:ext cx="7498080" cy="3819532"/>
          </a:xfrm>
        </p:spPr>
        <p:txBody>
          <a:bodyPr/>
          <a:lstStyle/>
          <a:p>
            <a:pPr algn="ctr">
              <a:buNone/>
            </a:pPr>
            <a:r>
              <a:rPr lang="en-US" sz="4800" b="1" dirty="0" smtClean="0">
                <a:solidFill>
                  <a:srgbClr val="7030A0"/>
                </a:solidFill>
                <a:latin typeface="Times New Roman" pitchFamily="18" charset="0"/>
                <a:cs typeface="Times New Roman" pitchFamily="18" charset="0"/>
              </a:rPr>
              <a:t>SAUG</a:t>
            </a:r>
            <a:r>
              <a:rPr lang="lt-LT" sz="4800" b="1" dirty="0" smtClean="0">
                <a:solidFill>
                  <a:srgbClr val="7030A0"/>
                </a:solidFill>
                <a:latin typeface="Times New Roman" pitchFamily="18" charset="0"/>
                <a:cs typeface="Times New Roman" pitchFamily="18" charset="0"/>
              </a:rPr>
              <a:t>I</a:t>
            </a:r>
            <a:r>
              <a:rPr lang="en-US" sz="4800" b="1" dirty="0" smtClean="0">
                <a:solidFill>
                  <a:srgbClr val="7030A0"/>
                </a:solidFill>
                <a:latin typeface="Times New Roman" pitchFamily="18" charset="0"/>
                <a:cs typeface="Times New Roman" pitchFamily="18" charset="0"/>
              </a:rPr>
              <a:t> APLINK</a:t>
            </a:r>
            <a:r>
              <a:rPr lang="lt-LT" sz="4800" b="1" dirty="0" smtClean="0">
                <a:solidFill>
                  <a:srgbClr val="7030A0"/>
                </a:solidFill>
                <a:latin typeface="Times New Roman" pitchFamily="18" charset="0"/>
                <a:cs typeface="Times New Roman" pitchFamily="18" charset="0"/>
              </a:rPr>
              <a:t>A</a:t>
            </a:r>
            <a:endParaRPr lang="en-US" sz="4800" b="1" dirty="0" smtClean="0">
              <a:solidFill>
                <a:srgbClr val="7030A0"/>
              </a:solidFill>
              <a:latin typeface="Times New Roman" pitchFamily="18" charset="0"/>
              <a:cs typeface="Times New Roman" pitchFamily="18" charset="0"/>
            </a:endParaRPr>
          </a:p>
          <a:p>
            <a:endParaRPr lang="en-US" dirty="0"/>
          </a:p>
        </p:txBody>
      </p:sp>
      <p:pic>
        <p:nvPicPr>
          <p:cNvPr id="46082" name="Picture 2" descr="C:\Users\Kolomba\Desktop\sveiki namai-5f6b620a.jpg"/>
          <p:cNvPicPr>
            <a:picLocks noChangeAspect="1" noChangeArrowheads="1"/>
          </p:cNvPicPr>
          <p:nvPr/>
        </p:nvPicPr>
        <p:blipFill>
          <a:blip r:embed="rId2"/>
          <a:srcRect/>
          <a:stretch>
            <a:fillRect/>
          </a:stretch>
        </p:blipFill>
        <p:spPr bwMode="auto">
          <a:xfrm>
            <a:off x="3714744" y="3714752"/>
            <a:ext cx="2857500" cy="2143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Žiemą globojome kurapkas</a:t>
            </a:r>
            <a:endParaRPr lang="en-US" sz="2400" b="1" dirty="0">
              <a:latin typeface="Times New Roman" pitchFamily="18" charset="0"/>
              <a:cs typeface="Times New Roman" pitchFamily="18" charset="0"/>
            </a:endParaRPr>
          </a:p>
        </p:txBody>
      </p:sp>
      <p:pic>
        <p:nvPicPr>
          <p:cNvPr id="38914" name="Picture 2" descr="C:\Users\Kolomba\Desktop\sleptuve kurapkoms.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72683" y="1447800"/>
            <a:ext cx="7424184" cy="4800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antikorupcijos dieną mokykloje</a:t>
            </a:r>
            <a:endParaRPr lang="en-US" sz="2400" b="1" dirty="0">
              <a:latin typeface="Times New Roman" pitchFamily="18" charset="0"/>
              <a:cs typeface="Times New Roman" pitchFamily="18" charset="0"/>
            </a:endParaRPr>
          </a:p>
        </p:txBody>
      </p:sp>
      <p:pic>
        <p:nvPicPr>
          <p:cNvPr id="11266" name="Picture 2" descr="C:\Users\Kolomba\Desktop\PA10039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214810" y="1214422"/>
            <a:ext cx="4453894" cy="3342742"/>
          </a:xfrm>
          <a:prstGeom prst="rect">
            <a:avLst/>
          </a:prstGeom>
          <a:noFill/>
        </p:spPr>
      </p:pic>
      <p:pic>
        <p:nvPicPr>
          <p:cNvPr id="11267" name="Picture 3" descr="C:\Users\Kolomba\Desktop\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24" y="3357562"/>
            <a:ext cx="4497387" cy="337538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Organizavome integruotą dieną ,,ŠVIESOFORAS”</a:t>
            </a:r>
            <a:endParaRPr lang="en-US" sz="2400" b="1" dirty="0">
              <a:latin typeface="Times New Roman" pitchFamily="18" charset="0"/>
              <a:cs typeface="Times New Roman" pitchFamily="18" charset="0"/>
            </a:endParaRPr>
          </a:p>
        </p:txBody>
      </p:sp>
      <p:pic>
        <p:nvPicPr>
          <p:cNvPr id="15362" name="Picture 2" descr="C:\Users\Kolomba\Desktop\IMG_886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1214422"/>
            <a:ext cx="4000528" cy="3000396"/>
          </a:xfrm>
          <a:prstGeom prst="rect">
            <a:avLst/>
          </a:prstGeom>
          <a:noFill/>
        </p:spPr>
      </p:pic>
      <p:pic>
        <p:nvPicPr>
          <p:cNvPr id="15363" name="Picture 3" descr="C:\Users\Kolomba\Desktop\IMG_88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24" y="3429000"/>
            <a:ext cx="4244034" cy="3183026"/>
          </a:xfrm>
          <a:prstGeom prst="rect">
            <a:avLst/>
          </a:prstGeom>
          <a:noFill/>
        </p:spPr>
      </p:pic>
      <p:pic>
        <p:nvPicPr>
          <p:cNvPr id="15364" name="Picture 4" descr="C:\Users\Kolomba\Desktop\IMG_88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4941" y="2071678"/>
            <a:ext cx="3892223" cy="291916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Vykdėme akciją ,,Savaitė be patyčių”</a:t>
            </a:r>
            <a:endParaRPr lang="en-US" sz="2400" b="1" dirty="0">
              <a:latin typeface="Times New Roman" pitchFamily="18" charset="0"/>
              <a:cs typeface="Times New Roman" pitchFamily="18" charset="0"/>
            </a:endParaRPr>
          </a:p>
        </p:txBody>
      </p:sp>
      <p:pic>
        <p:nvPicPr>
          <p:cNvPr id="18434" name="Picture 2" descr="C:\Users\Kolomba\Desktop\08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71538" y="1500174"/>
            <a:ext cx="7499350" cy="421838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76530" cy="1143000"/>
          </a:xfrm>
        </p:spPr>
        <p:txBody>
          <a:bodyPr>
            <a:normAutofit/>
          </a:bodyPr>
          <a:lstStyle/>
          <a:p>
            <a:r>
              <a:rPr lang="lt-LT" sz="2400" b="1" dirty="0" smtClean="0">
                <a:latin typeface="Times New Roman" pitchFamily="18" charset="0"/>
                <a:cs typeface="Times New Roman" pitchFamily="18" charset="0"/>
              </a:rPr>
              <a:t>Dalyvavome projekte ,,Oranžinio traukinio kelionė per Lietuvą”</a:t>
            </a:r>
            <a:endParaRPr lang="en-US" sz="2400" b="1" dirty="0">
              <a:latin typeface="Times New Roman" pitchFamily="18" charset="0"/>
              <a:cs typeface="Times New Roman" pitchFamily="18" charset="0"/>
            </a:endParaRPr>
          </a:p>
        </p:txBody>
      </p:sp>
      <p:pic>
        <p:nvPicPr>
          <p:cNvPr id="35842" name="Picture 2" descr="C:\Users\Kolomba\Desktop\2016-09-17_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71604" y="1500174"/>
            <a:ext cx="6286544" cy="471490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Svečiavosi policijos draugas Amsis</a:t>
            </a:r>
            <a:endParaRPr lang="en-US" sz="2400" b="1" dirty="0">
              <a:latin typeface="Times New Roman" pitchFamily="18" charset="0"/>
              <a:cs typeface="Times New Roman" pitchFamily="18" charset="0"/>
            </a:endParaRPr>
          </a:p>
        </p:txBody>
      </p:sp>
      <p:pic>
        <p:nvPicPr>
          <p:cNvPr id="36866" name="Picture 2" descr="C:\Users\Kolomba\Desktop\20161014_10290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57356" y="1285860"/>
            <a:ext cx="6400800" cy="48006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57232"/>
            <a:ext cx="7498080" cy="5391168"/>
          </a:xfrm>
        </p:spPr>
        <p:txBody>
          <a:bodyPr>
            <a:normAutofit/>
          </a:bodyPr>
          <a:lstStyle/>
          <a:p>
            <a:pPr algn="ctr">
              <a:buNone/>
            </a:pPr>
            <a:r>
              <a:rPr lang="lt-LT" sz="4800" b="1" dirty="0" smtClean="0">
                <a:solidFill>
                  <a:srgbClr val="0070C0"/>
                </a:solidFill>
                <a:latin typeface="Times New Roman" pitchFamily="18" charset="0"/>
                <a:cs typeface="Times New Roman" pitchFamily="18" charset="0"/>
              </a:rPr>
              <a:t>NETRADICINĖS PAMOKOS</a:t>
            </a:r>
            <a:endParaRPr lang="en-US" sz="4800" b="1" dirty="0">
              <a:solidFill>
                <a:srgbClr val="0070C0"/>
              </a:solidFill>
              <a:latin typeface="Times New Roman" pitchFamily="18" charset="0"/>
              <a:cs typeface="Times New Roman" pitchFamily="18" charset="0"/>
            </a:endParaRPr>
          </a:p>
        </p:txBody>
      </p:sp>
      <p:pic>
        <p:nvPicPr>
          <p:cNvPr id="47106" name="Picture 2" descr="C:\Users\Kolomba\Desktop\kompiuteriukursai-300x294.jpg"/>
          <p:cNvPicPr>
            <a:picLocks noChangeAspect="1" noChangeArrowheads="1"/>
          </p:cNvPicPr>
          <p:nvPr/>
        </p:nvPicPr>
        <p:blipFill>
          <a:blip r:embed="rId2"/>
          <a:srcRect/>
          <a:stretch>
            <a:fillRect/>
          </a:stretch>
        </p:blipFill>
        <p:spPr bwMode="auto">
          <a:xfrm>
            <a:off x="3643306" y="2928934"/>
            <a:ext cx="2857500" cy="280035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2852"/>
            <a:ext cx="8005026" cy="1000132"/>
          </a:xfrm>
        </p:spPr>
        <p:txBody>
          <a:bodyPr>
            <a:normAutofit/>
          </a:bodyPr>
          <a:lstStyle/>
          <a:p>
            <a:r>
              <a:rPr lang="lt-LT" sz="24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Mokiniai mokėsi netradicinėse aplinkose: literatūros muziejuje ir Kauno miesto rotušėje. </a:t>
            </a:r>
            <a:endParaRPr lang="en-US" sz="2400" b="1" dirty="0">
              <a:latin typeface="Times New Roman" pitchFamily="18" charset="0"/>
              <a:cs typeface="Times New Roman" pitchFamily="18" charset="0"/>
            </a:endParaRPr>
          </a:p>
        </p:txBody>
      </p:sp>
      <p:pic>
        <p:nvPicPr>
          <p:cNvPr id="6146" name="Picture 2" descr="C:\Users\Kolomba\Desktop\20151030_12032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1142984"/>
            <a:ext cx="4960972" cy="2790547"/>
          </a:xfrm>
          <a:prstGeom prst="rect">
            <a:avLst/>
          </a:prstGeom>
          <a:noFill/>
        </p:spPr>
      </p:pic>
      <p:pic>
        <p:nvPicPr>
          <p:cNvPr id="6148" name="Picture 4" descr="C:\Users\Kolomba\Desktop\13020376_10208200987556150_1390689079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1" y="3214686"/>
            <a:ext cx="4381531" cy="328614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Mokiniai mokėsi netradicinėse aplinkose: Kauno klinikose ir chemijos laboratorijoje</a:t>
            </a:r>
            <a:endParaRPr lang="en-US" sz="2400" b="1" dirty="0">
              <a:latin typeface="Times New Roman" pitchFamily="18" charset="0"/>
              <a:cs typeface="Times New Roman" pitchFamily="18" charset="0"/>
            </a:endParaRPr>
          </a:p>
        </p:txBody>
      </p:sp>
      <p:pic>
        <p:nvPicPr>
          <p:cNvPr id="4" name="Picture 5" descr="C:\Users\Kolomba\Desktop\13231215_10208421191981123_642066170_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14348" y="1428736"/>
            <a:ext cx="3979864" cy="2984898"/>
          </a:xfrm>
          <a:prstGeom prst="rect">
            <a:avLst/>
          </a:prstGeom>
          <a:noFill/>
        </p:spPr>
      </p:pic>
      <p:pic>
        <p:nvPicPr>
          <p:cNvPr id="5" name="Content Placeholder 3" descr="C:\Users\Kolomba\Desktop\12665667_958707604206412_1727198348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1120" y="3857628"/>
            <a:ext cx="5013330" cy="281999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14356"/>
            <a:ext cx="7498080" cy="703282"/>
          </a:xfrm>
        </p:spPr>
        <p:txBody>
          <a:bodyPr>
            <a:normAutofit fontScale="90000"/>
          </a:bodyPr>
          <a:lstStyle/>
          <a:p>
            <a:r>
              <a:rPr lang="lt-LT" sz="3100" b="1" u="sng" dirty="0" smtClean="0"/>
              <a:t/>
            </a:r>
            <a:br>
              <a:rPr lang="lt-LT" sz="3100" b="1" u="sng" dirty="0" smtClean="0"/>
            </a:br>
            <a:r>
              <a:rPr lang="lt-LT" sz="3100" b="1" u="sng" dirty="0" smtClean="0"/>
              <a:t/>
            </a:r>
            <a:br>
              <a:rPr lang="lt-LT" sz="3100" b="1" u="sng" dirty="0" smtClean="0"/>
            </a:br>
            <a:r>
              <a:rPr lang="lt-LT" sz="3100" b="1" u="sng" dirty="0" smtClean="0"/>
              <a:t/>
            </a:r>
            <a:br>
              <a:rPr lang="lt-LT" sz="3100" b="1" u="sng" dirty="0" smtClean="0"/>
            </a:br>
            <a:r>
              <a:rPr lang="en-US" sz="3100" b="1" u="sng" dirty="0" err="1" smtClean="0">
                <a:latin typeface="Times New Roman" pitchFamily="18" charset="0"/>
                <a:cs typeface="Times New Roman" pitchFamily="18" charset="0"/>
              </a:rPr>
              <a:t>Dalyvaudami</a:t>
            </a:r>
            <a:r>
              <a:rPr lang="lt-LT" sz="3100" b="1" u="sng" dirty="0" smtClean="0">
                <a:latin typeface="Times New Roman" pitchFamily="18" charset="0"/>
                <a:cs typeface="Times New Roman" pitchFamily="18" charset="0"/>
              </a:rPr>
              <a:t> </a:t>
            </a:r>
            <a:r>
              <a:rPr lang="en-US" sz="3100" b="1" u="sng" dirty="0" err="1" smtClean="0">
                <a:latin typeface="Times New Roman" pitchFamily="18" charset="0"/>
                <a:cs typeface="Times New Roman" pitchFamily="18" charset="0"/>
              </a:rPr>
              <a:t>šiame</a:t>
            </a:r>
            <a:r>
              <a:rPr lang="lt-LT" sz="3100" b="1" u="sng" dirty="0" smtClean="0">
                <a:latin typeface="Times New Roman" pitchFamily="18" charset="0"/>
                <a:cs typeface="Times New Roman" pitchFamily="18" charset="0"/>
              </a:rPr>
              <a:t> </a:t>
            </a:r>
            <a:r>
              <a:rPr lang="en-US" sz="3100" b="1" u="sng" dirty="0" err="1" smtClean="0">
                <a:latin typeface="Times New Roman" pitchFamily="18" charset="0"/>
                <a:cs typeface="Times New Roman" pitchFamily="18" charset="0"/>
              </a:rPr>
              <a:t>projekte</a:t>
            </a:r>
            <a:r>
              <a:rPr lang="en-US" sz="3100" b="1" u="sng" dirty="0" smtClean="0">
                <a:latin typeface="Times New Roman" pitchFamily="18" charset="0"/>
                <a:cs typeface="Times New Roman" pitchFamily="18" charset="0"/>
              </a:rPr>
              <a:t>:</a:t>
            </a:r>
            <a:r>
              <a:rPr lang="lt-LT" sz="3100" b="1" u="sng" dirty="0" smtClean="0"/>
              <a:t/>
            </a:r>
            <a:br>
              <a:rPr lang="lt-LT" sz="3100" b="1" u="sng" dirty="0" smtClean="0"/>
            </a:br>
            <a:r>
              <a:rPr lang="en-US" sz="3100" dirty="0" smtClean="0"/>
              <a:t/>
            </a:r>
            <a:br>
              <a:rPr lang="en-US" sz="3100" dirty="0" smtClean="0"/>
            </a:br>
            <a:r>
              <a:rPr lang="en-US" dirty="0" smtClean="0"/>
              <a:t/>
            </a:r>
            <a:br>
              <a:rPr lang="en-US" dirty="0" smtClean="0"/>
            </a:br>
            <a:endParaRPr lang="en-US" dirty="0"/>
          </a:p>
        </p:txBody>
      </p:sp>
      <p:sp>
        <p:nvSpPr>
          <p:cNvPr id="3" name="Content Placeholder 2"/>
          <p:cNvSpPr>
            <a:spLocks noGrp="1"/>
          </p:cNvSpPr>
          <p:nvPr>
            <p:ph idx="1"/>
          </p:nvPr>
        </p:nvSpPr>
        <p:spPr>
          <a:xfrm>
            <a:off x="1142976" y="1447800"/>
            <a:ext cx="7790712" cy="4800600"/>
          </a:xfrm>
        </p:spPr>
        <p:txBody>
          <a:bodyPr>
            <a:normAutofit/>
          </a:bodyPr>
          <a:lstStyle/>
          <a:p>
            <a:pPr>
              <a:buNone/>
            </a:pPr>
            <a:r>
              <a:rPr lang="en-US" b="1" dirty="0" smtClean="0">
                <a:solidFill>
                  <a:srgbClr val="C00000"/>
                </a:solidFill>
                <a:latin typeface="Times New Roman" pitchFamily="18" charset="0"/>
                <a:cs typeface="Times New Roman" pitchFamily="18" charset="0"/>
              </a:rPr>
              <a:t>SUŽINOJOME:</a:t>
            </a:r>
            <a:endParaRPr lang="lt-LT" b="1" dirty="0" smtClean="0">
              <a:solidFill>
                <a:srgbClr val="C00000"/>
              </a:solidFill>
              <a:latin typeface="Times New Roman" pitchFamily="18" charset="0"/>
              <a:cs typeface="Times New Roman" pitchFamily="18" charset="0"/>
            </a:endParaRPr>
          </a:p>
          <a:p>
            <a:pPr lvl="0"/>
            <a:r>
              <a:rPr lang="en-US" sz="2800" b="1" dirty="0" err="1" smtClean="0">
                <a:latin typeface="Times New Roman" pitchFamily="18" charset="0"/>
                <a:cs typeface="Times New Roman" pitchFamily="18" charset="0"/>
              </a:rPr>
              <a:t>Koks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mūsų</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mokyklos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ekologinis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pėdsakas</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Ar</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mes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tausojame</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gamtą</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Kodėl</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reikia</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taupyti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elektros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energiją</a:t>
            </a:r>
            <a:r>
              <a:rPr lang="en-US" sz="2800" b="1" dirty="0" smtClean="0">
                <a:latin typeface="Times New Roman" pitchFamily="18" charset="0"/>
                <a:cs typeface="Times New Roman" pitchFamily="18" charset="0"/>
              </a:rPr>
              <a:t>;</a:t>
            </a:r>
          </a:p>
          <a:p>
            <a:pPr lvl="0"/>
            <a:r>
              <a:rPr lang="lt-LT" sz="2800" b="1" dirty="0" smtClean="0">
                <a:latin typeface="Times New Roman" pitchFamily="18" charset="0"/>
                <a:cs typeface="Times New Roman" pitchFamily="18" charset="0"/>
              </a:rPr>
              <a:t>Kokią žalą aplinkai daro transporto išmetamosios dujos</a:t>
            </a:r>
            <a:r>
              <a:rPr lang="en-US" sz="2800" b="1" dirty="0" smtClean="0">
                <a:latin typeface="Times New Roman" pitchFamily="18" charset="0"/>
                <a:cs typeface="Times New Roman" pitchFamily="18" charset="0"/>
              </a:rPr>
              <a:t>;</a:t>
            </a:r>
            <a:endParaRPr lang="lt-LT" sz="2800" b="1" dirty="0" smtClean="0">
              <a:latin typeface="Times New Roman" pitchFamily="18" charset="0"/>
              <a:cs typeface="Times New Roman" pitchFamily="18" charset="0"/>
            </a:endParaRPr>
          </a:p>
          <a:p>
            <a:pPr lvl="0"/>
            <a:r>
              <a:rPr lang="en-US" sz="2800" b="1" dirty="0" err="1" smtClean="0">
                <a:latin typeface="Times New Roman" pitchFamily="18" charset="0"/>
                <a:cs typeface="Times New Roman" pitchFamily="18" charset="0"/>
              </a:rPr>
              <a:t>Apie</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žmogaus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veiklos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neigiamą</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poveikį</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gamtai</a:t>
            </a:r>
            <a:r>
              <a:rPr lang="en-US" sz="2800" b="1"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1480"/>
            <a:ext cx="7498080" cy="1357322"/>
          </a:xfrm>
        </p:spPr>
        <p:txBody>
          <a:bodyPr>
            <a:normAutofit fontScale="90000"/>
          </a:bodyPr>
          <a:lstStyle/>
          <a:p>
            <a:r>
              <a:rPr lang="en-US" b="1" dirty="0" smtClean="0"/>
              <a:t>IŠMOKOME:</a:t>
            </a:r>
            <a:r>
              <a:rPr lang="en-US" dirty="0" smtClean="0"/>
              <a:t/>
            </a:r>
            <a:br>
              <a:rPr lang="en-US" dirty="0" smtClean="0"/>
            </a:br>
            <a:endParaRPr lang="en-US" dirty="0"/>
          </a:p>
        </p:txBody>
      </p:sp>
      <p:sp>
        <p:nvSpPr>
          <p:cNvPr id="3" name="Content Placeholder 2"/>
          <p:cNvSpPr>
            <a:spLocks noGrp="1"/>
          </p:cNvSpPr>
          <p:nvPr>
            <p:ph idx="1"/>
          </p:nvPr>
        </p:nvSpPr>
        <p:spPr>
          <a:xfrm>
            <a:off x="1435608" y="2071678"/>
            <a:ext cx="7498080" cy="4176722"/>
          </a:xfrm>
        </p:spPr>
        <p:txBody>
          <a:bodyPr>
            <a:normAutofit/>
          </a:bodyPr>
          <a:lstStyle/>
          <a:p>
            <a:pPr lvl="0"/>
            <a:r>
              <a:rPr lang="en-US" sz="2800" b="1" dirty="0" err="1" smtClean="0">
                <a:latin typeface="Times New Roman" pitchFamily="18" charset="0"/>
                <a:cs typeface="Times New Roman" pitchFamily="18" charset="0"/>
              </a:rPr>
              <a:t>Taupyti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elektros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energiją</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Gerbti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ir</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tausoti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gamtos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išteklius</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Paaiškinti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savo</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draugams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ir</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šeimos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nariams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kodė</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lreikia</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taupyti</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Bendrauti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ir</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bendradarbiauti</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tarpusavyje</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sprendžiant</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ekologinius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klausimus</a:t>
            </a:r>
            <a:r>
              <a:rPr lang="lt-LT" sz="2800" b="1" dirty="0" smtClean="0">
                <a:latin typeface="Times New Roman" pitchFamily="18" charset="0"/>
                <a:cs typeface="Times New Roman" pitchFamily="18" charset="0"/>
              </a:rPr>
              <a:t>;</a:t>
            </a:r>
          </a:p>
          <a:p>
            <a:pPr lvl="0"/>
            <a:r>
              <a:rPr lang="lt-LT" sz="2800" b="1" dirty="0" smtClean="0">
                <a:latin typeface="Times New Roman" pitchFamily="18" charset="0"/>
                <a:cs typeface="Times New Roman" pitchFamily="18" charset="0"/>
              </a:rPr>
              <a:t>Atlikti tiriamuosius darbus ir juos pristatyti;</a:t>
            </a:r>
          </a:p>
          <a:p>
            <a:pPr lvl="0"/>
            <a:r>
              <a:rPr lang="lt-LT" sz="2800" b="1" dirty="0" smtClean="0">
                <a:latin typeface="Times New Roman" pitchFamily="18" charset="0"/>
                <a:cs typeface="Times New Roman" pitchFamily="18" charset="0"/>
              </a:rPr>
              <a:t>Organizuoti akcijas ir renginius.</a:t>
            </a:r>
          </a:p>
          <a:p>
            <a:pPr lvl="0"/>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Mokėmės rūšiuoti</a:t>
            </a:r>
            <a:endParaRPr lang="en-US" sz="2400" b="1" dirty="0">
              <a:latin typeface="Times New Roman" pitchFamily="18" charset="0"/>
              <a:cs typeface="Times New Roman" pitchFamily="18" charset="0"/>
            </a:endParaRPr>
          </a:p>
        </p:txBody>
      </p:sp>
      <p:pic>
        <p:nvPicPr>
          <p:cNvPr id="67586" name="Picture 2" descr="D:\Nuotraukos bendras\2008\(20080304) Konkursui\DSC0012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00166" y="1285860"/>
            <a:ext cx="6400800" cy="48006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939916"/>
          </a:xfrm>
        </p:spPr>
        <p:txBody>
          <a:bodyPr/>
          <a:lstStyle/>
          <a:p>
            <a:r>
              <a:rPr lang="en-US" b="1" dirty="0" smtClean="0"/>
              <a:t>PROJEKTO NAUDA</a:t>
            </a: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p>
          <a:p>
            <a:pPr lvl="0"/>
            <a:r>
              <a:rPr lang="lt-LT" sz="2800" b="1" dirty="0" err="1" smtClean="0">
                <a:latin typeface="Times New Roman" pitchFamily="18" charset="0"/>
                <a:cs typeface="Times New Roman" pitchFamily="18" charset="0"/>
              </a:rPr>
              <a:t>S</a:t>
            </a:r>
            <a:r>
              <a:rPr lang="en-US" sz="2800" b="1" dirty="0" err="1" smtClean="0">
                <a:latin typeface="Times New Roman" pitchFamily="18" charset="0"/>
                <a:cs typeface="Times New Roman" pitchFamily="18" charset="0"/>
              </a:rPr>
              <a:t>užinome</a:t>
            </a:r>
            <a:r>
              <a:rPr lang="en-US" sz="2800" b="1" dirty="0" smtClean="0">
                <a:latin typeface="Times New Roman" pitchFamily="18" charset="0"/>
                <a:cs typeface="Times New Roman" pitchFamily="18" charset="0"/>
              </a:rPr>
              <a:t>, </a:t>
            </a:r>
            <a:r>
              <a:rPr lang="lt-LT" sz="2800" b="1" dirty="0" smtClean="0">
                <a:latin typeface="Times New Roman" pitchFamily="18" charset="0"/>
                <a:cs typeface="Times New Roman" pitchFamily="18" charset="0"/>
              </a:rPr>
              <a:t>kad visi teršiame gamtą;</a:t>
            </a:r>
            <a:endParaRPr lang="en-US" sz="2800" b="1" dirty="0" smtClean="0">
              <a:latin typeface="Times New Roman" pitchFamily="18" charset="0"/>
              <a:cs typeface="Times New Roman" pitchFamily="18" charset="0"/>
            </a:endParaRPr>
          </a:p>
          <a:p>
            <a:pPr lvl="0"/>
            <a:r>
              <a:rPr lang="en-US" sz="2800" b="1" dirty="0" err="1" smtClean="0">
                <a:latin typeface="Times New Roman" pitchFamily="18" charset="0"/>
                <a:cs typeface="Times New Roman" pitchFamily="18" charset="0"/>
              </a:rPr>
              <a:t>Ieško</a:t>
            </a:r>
            <a:r>
              <a:rPr lang="lt-LT" sz="2800" b="1" dirty="0" smtClean="0">
                <a:latin typeface="Times New Roman" pitchFamily="18" charset="0"/>
                <a:cs typeface="Times New Roman" pitchFamily="18" charset="0"/>
              </a:rPr>
              <a:t>jo</a:t>
            </a:r>
            <a:r>
              <a:rPr lang="en-US" sz="2800" b="1" dirty="0" smtClean="0">
                <a:latin typeface="Times New Roman" pitchFamily="18" charset="0"/>
                <a:cs typeface="Times New Roman" pitchFamily="18" charset="0"/>
              </a:rPr>
              <a:t>me</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būdų</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pasitaisyti</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Bendruomenėje</a:t>
            </a:r>
            <a:r>
              <a:rPr lang="lt-LT" sz="2800" b="1" dirty="0" smtClean="0">
                <a:latin typeface="Times New Roman" pitchFamily="18" charset="0"/>
                <a:cs typeface="Times New Roman" pitchFamily="18" charset="0"/>
              </a:rPr>
              <a:t> buvo </a:t>
            </a:r>
            <a:r>
              <a:rPr lang="en-US" sz="2800" b="1" dirty="0" err="1" smtClean="0">
                <a:latin typeface="Times New Roman" pitchFamily="18" charset="0"/>
                <a:cs typeface="Times New Roman" pitchFamily="18" charset="0"/>
              </a:rPr>
              <a:t>vykdoma</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švietėjiška</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veikla</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ekologijos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klausimais</a:t>
            </a:r>
            <a:r>
              <a:rPr lang="en-US" sz="2800" b="1" dirty="0" smtClean="0">
                <a:latin typeface="Times New Roman" pitchFamily="18" charset="0"/>
                <a:cs typeface="Times New Roman" pitchFamily="18" charset="0"/>
              </a:rPr>
              <a:t>;</a:t>
            </a:r>
          </a:p>
          <a:p>
            <a:pPr lvl="0"/>
            <a:r>
              <a:rPr lang="en-US" sz="2800" b="1" dirty="0" err="1" smtClean="0">
                <a:latin typeface="Times New Roman" pitchFamily="18" charset="0"/>
                <a:cs typeface="Times New Roman" pitchFamily="18" charset="0"/>
              </a:rPr>
              <a:t>Projekto</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veiklos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mokiniams</a:t>
            </a:r>
            <a:r>
              <a:rPr lang="en-US" sz="2800" b="1" dirty="0" smtClean="0">
                <a:latin typeface="Times New Roman" pitchFamily="18" charset="0"/>
                <a:cs typeface="Times New Roman" pitchFamily="18" charset="0"/>
              </a:rPr>
              <a:t> - tai </a:t>
            </a:r>
            <a:r>
              <a:rPr lang="en-US" sz="2800" b="1" dirty="0" err="1" smtClean="0">
                <a:latin typeface="Times New Roman" pitchFamily="18" charset="0"/>
                <a:cs typeface="Times New Roman" pitchFamily="18" charset="0"/>
              </a:rPr>
              <a:t>saviraiškos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ir</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savęs</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realizavimo</a:t>
            </a:r>
            <a:r>
              <a:rPr lang="lt-L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galimybė</a:t>
            </a:r>
            <a:r>
              <a:rPr lang="lt-LT" sz="2800" b="1" dirty="0" smtClean="0">
                <a:latin typeface="Times New Roman" pitchFamily="18" charset="0"/>
                <a:cs typeface="Times New Roman" pitchFamily="18" charset="0"/>
              </a:rPr>
              <a:t>;</a:t>
            </a:r>
          </a:p>
          <a:p>
            <a:pPr lvl="0"/>
            <a:r>
              <a:rPr lang="lt-LT" sz="2800" b="1" dirty="0" smtClean="0">
                <a:latin typeface="Times New Roman" pitchFamily="18" charset="0"/>
                <a:cs typeface="Times New Roman" pitchFamily="18" charset="0"/>
              </a:rPr>
              <a:t>Vykdydami įvairias veiklas tapome draugiškesni;</a:t>
            </a:r>
            <a:endParaRPr lang="en-US" sz="2800" b="1" dirty="0" smtClean="0">
              <a:latin typeface="Times New Roman" pitchFamily="18" charset="0"/>
              <a:cs typeface="Times New Roman" pitchFamily="18" charset="0"/>
            </a:endParaRPr>
          </a:p>
          <a:p>
            <a:pPr lvl="0"/>
            <a:r>
              <a:rPr lang="lt-LT" sz="2800" b="1" dirty="0" smtClean="0">
                <a:latin typeface="Times New Roman" pitchFamily="18" charset="0"/>
                <a:cs typeface="Times New Roman" pitchFamily="18" charset="0"/>
              </a:rPr>
              <a:t>Ištyrėme Kulautuvos miestelio užterštumą CO dujomis.</a:t>
            </a:r>
            <a:endParaRPr lang="en-US" sz="2800" b="1" dirty="0" smtClean="0">
              <a:latin typeface="Times New Roman" pitchFamily="18" charset="0"/>
              <a:cs typeface="Times New Roman" pitchFamily="18" charset="0"/>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lt-LT" sz="6000" b="1" dirty="0" smtClean="0">
                <a:solidFill>
                  <a:schemeClr val="accent3">
                    <a:lumMod val="50000"/>
                  </a:schemeClr>
                </a:solidFill>
                <a:latin typeface="Times New Roman" pitchFamily="18" charset="0"/>
                <a:cs typeface="Times New Roman" pitchFamily="18" charset="0"/>
              </a:rPr>
              <a:t>AČIŪ UŽ DĖMESĮ </a:t>
            </a:r>
            <a:r>
              <a:rPr lang="lt-LT" sz="6000" b="1" dirty="0" smtClean="0">
                <a:solidFill>
                  <a:schemeClr val="accent3">
                    <a:lumMod val="50000"/>
                  </a:schemeClr>
                </a:solidFill>
                <a:latin typeface="Times New Roman" pitchFamily="18" charset="0"/>
                <a:cs typeface="Times New Roman" pitchFamily="18" charset="0"/>
                <a:sym typeface="Wingdings" pitchFamily="2" charset="2"/>
              </a:rPr>
              <a:t></a:t>
            </a:r>
            <a:endParaRPr lang="en-US" sz="6000" b="1" dirty="0">
              <a:solidFill>
                <a:schemeClr val="accent3">
                  <a:lumMod val="50000"/>
                </a:schemeClr>
              </a:solidFill>
              <a:latin typeface="Times New Roman" pitchFamily="18" charset="0"/>
              <a:cs typeface="Times New Roman" pitchFamily="18" charset="0"/>
            </a:endParaRPr>
          </a:p>
        </p:txBody>
      </p:sp>
      <p:pic>
        <p:nvPicPr>
          <p:cNvPr id="48130" name="Picture 2" descr="C:\Users\Kolomba\Desktop\KVK_2576-1-1024x68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0298" y="2928934"/>
            <a:ext cx="5321732" cy="35495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b="1" dirty="0" smtClean="0">
                <a:latin typeface="Times New Roman" pitchFamily="18" charset="0"/>
                <a:cs typeface="Times New Roman" pitchFamily="18" charset="0"/>
              </a:rPr>
              <a:t>  </a:t>
            </a:r>
            <a:r>
              <a:rPr lang="lt-LT" sz="2400" b="1" dirty="0" smtClean="0">
                <a:latin typeface="Times New Roman" pitchFamily="18" charset="0"/>
                <a:cs typeface="Times New Roman" pitchFamily="18" charset="0"/>
              </a:rPr>
              <a:t>Ant Ringovės piliakalnio minėjome Žemės dieną.</a:t>
            </a:r>
            <a:endParaRPr lang="en-US" sz="2400" b="1" dirty="0">
              <a:latin typeface="Times New Roman" pitchFamily="18" charset="0"/>
              <a:cs typeface="Times New Roman" pitchFamily="18" charset="0"/>
            </a:endParaRPr>
          </a:p>
        </p:txBody>
      </p:sp>
      <p:pic>
        <p:nvPicPr>
          <p:cNvPr id="17410" name="Picture 2" descr="C:\Users\Kolomba\Desktop\ringove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28728" y="1785926"/>
            <a:ext cx="7499350" cy="42183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latin typeface="Times New Roman" pitchFamily="18" charset="0"/>
                <a:cs typeface="Times New Roman" pitchFamily="18" charset="0"/>
              </a:rPr>
              <a:t>Vykdėme akciją ,,Paukščius pasitinkant”</a:t>
            </a:r>
            <a:endParaRPr lang="en-US" sz="2400" b="1" dirty="0">
              <a:latin typeface="Times New Roman" pitchFamily="18" charset="0"/>
              <a:cs typeface="Times New Roman" pitchFamily="18" charset="0"/>
            </a:endParaRPr>
          </a:p>
        </p:txBody>
      </p:sp>
      <p:pic>
        <p:nvPicPr>
          <p:cNvPr id="21506" name="Picture 2" descr="C:\Users\Kolomba\Desktop\1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0252" y="1285860"/>
            <a:ext cx="3964558" cy="2645104"/>
          </a:xfrm>
          <a:prstGeom prst="rect">
            <a:avLst/>
          </a:prstGeom>
          <a:noFill/>
        </p:spPr>
      </p:pic>
      <p:pic>
        <p:nvPicPr>
          <p:cNvPr id="21507" name="Picture 3" descr="C:\Users\Kolomba\Desktop\4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686" y="1928802"/>
            <a:ext cx="4385220" cy="2925764"/>
          </a:xfrm>
          <a:prstGeom prst="rect">
            <a:avLst/>
          </a:prstGeom>
          <a:noFill/>
        </p:spPr>
      </p:pic>
      <p:pic>
        <p:nvPicPr>
          <p:cNvPr id="21508" name="Picture 4" descr="C:\Users\Kolomba\Desktop\IMG_66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3042" y="3786190"/>
            <a:ext cx="3549913" cy="28441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400" b="1" dirty="0" smtClean="0">
                <a:latin typeface="Times New Roman" pitchFamily="18" charset="0"/>
                <a:cs typeface="Times New Roman" pitchFamily="18" charset="0"/>
              </a:rPr>
              <a:t>	Dalyvavome respublikiniame konkurse</a:t>
            </a:r>
            <a:br>
              <a:rPr lang="lt-LT" sz="2400" b="1" dirty="0" smtClean="0">
                <a:latin typeface="Times New Roman" pitchFamily="18" charset="0"/>
                <a:cs typeface="Times New Roman" pitchFamily="18" charset="0"/>
              </a:rPr>
            </a:br>
            <a:r>
              <a:rPr lang="lt-LT" sz="2400" b="1" dirty="0" smtClean="0">
                <a:latin typeface="Times New Roman" pitchFamily="18" charset="0"/>
                <a:cs typeface="Times New Roman" pitchFamily="18" charset="0"/>
              </a:rPr>
              <a:t>,,Stilizuotas paukščio lizdas”</a:t>
            </a:r>
            <a:endParaRPr lang="en-US" sz="2400" b="1" dirty="0">
              <a:latin typeface="Times New Roman" pitchFamily="18" charset="0"/>
              <a:cs typeface="Times New Roman" pitchFamily="18" charset="0"/>
            </a:endParaRPr>
          </a:p>
        </p:txBody>
      </p:sp>
      <p:pic>
        <p:nvPicPr>
          <p:cNvPr id="26626" name="Picture 2" descr="C:\Users\Kolomba\Desktop\20160428_10415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435100" y="1738908"/>
            <a:ext cx="7499350" cy="421838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8c2959a4-5911-4bfa-aa80-54f1810b3245.mdb"/>
  <p:tag name="ARS_RESPONSE_PERSONNUM" val="3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422</TotalTime>
  <Words>493</Words>
  <Application>Microsoft Office PowerPoint</Application>
  <PresentationFormat>On-screen Show (4:3)</PresentationFormat>
  <Paragraphs>185</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Solstice</vt:lpstr>
      <vt:lpstr>KAUNO R. KULAUTUVOS PAGRINDINĖ MOKYKLA </vt:lpstr>
      <vt:lpstr> Kulautuvos pagrindinė mokykla jau antrą kartą dalyvauja projekte ,,Darni mokykla”. Mūsų supratimu, sąvoka ,,darni mokykla” apima gamtos saugojimą ir globojimą bei tyrinėjimą, tautinių tradicijų puoselėjimą bei pilietiškumo ugdymą, sveikatos stiprinimą, sportinę veiklą, saugios aplinkos užtikrinimą bei netradicines pamokas. Todėl apžvelgsime, ką šiose srityse mūsų mokyklos mokiniai nuveikė.   </vt:lpstr>
      <vt:lpstr>PowerPoint Presentation</vt:lpstr>
      <vt:lpstr>Organizavom gražiausios lesyklėlės konkursą</vt:lpstr>
      <vt:lpstr>Žiemą globojome kurapkas</vt:lpstr>
      <vt:lpstr>Mokėmės rūšiuoti</vt:lpstr>
      <vt:lpstr>  Ant Ringovės piliakalnio minėjome Žemės dieną.</vt:lpstr>
      <vt:lpstr>Vykdėme akciją ,,Paukščius pasitinkant”</vt:lpstr>
      <vt:lpstr> Dalyvavome respublikiniame konkurse ,,Stilizuotas paukščio lizdas”</vt:lpstr>
      <vt:lpstr>Dalyvavome akcijoje ,,Darom 2016”</vt:lpstr>
      <vt:lpstr>Dalyvavome Globalaus jaunimo festivalyje Vilniuje</vt:lpstr>
      <vt:lpstr> Dalyvavome miškininkų stovykloje ,,Mano žalioji vasara” Karklėje</vt:lpstr>
      <vt:lpstr> Tarptautinė diena be automobilio 09-22.  Keliavome dviračiais </vt:lpstr>
      <vt:lpstr> Vykdėme akciją ,,Taupau elektrą – saugau gamtą“. Sukūrėme lankstinuką apie elektros taupymą ir dalinome mokyklos bendruomenės nariams.</vt:lpstr>
      <vt:lpstr> Sukūrėme lankstinuką apie alternatyvius energijos šaltinius ir dalinome mokyklos bendruomenės nariams.</vt:lpstr>
      <vt:lpstr>PowerPoint Presentation</vt:lpstr>
      <vt:lpstr>Organizavome piešinių konkursą ,,Taupyk elektrą”</vt:lpstr>
      <vt:lpstr>PowerPoint Presentation</vt:lpstr>
      <vt:lpstr>Vykdėme etnoprojektą ,,Po tėviškės dangum”</vt:lpstr>
      <vt:lpstr> Artėjant Vėlinėms tvarkėme apleistus kapus Kulautuvos kapinėse.</vt:lpstr>
      <vt:lpstr>Organizavome  Advento vakaronę</vt:lpstr>
      <vt:lpstr>Linksmai šventėme Užgavėnes</vt:lpstr>
      <vt:lpstr>Pagerbėme laisvės gynėjus. Sausio 13-oji</vt:lpstr>
      <vt:lpstr> Vasario 16-osios minėjimas. Aplankėme istorinius paminklus, sutvarkėme jų aplinką </vt:lpstr>
      <vt:lpstr>Mokėmės marginti kiaušinius</vt:lpstr>
      <vt:lpstr> Minėjome Lietuvos Neprikausomybės dieną</vt:lpstr>
      <vt:lpstr>PowerPoint Presentation</vt:lpstr>
      <vt:lpstr> Aerobikos būrelio sportininkai skina laurus Kauno rajono, respublikinėse ir tarptautinėse varžybose.</vt:lpstr>
      <vt:lpstr> Dalyvavome tarptautiniame mokinių, mokytojų ir sveikatos priežiūros specialistų konkurse ,,SVEIKUOLIŲ SVEIKUOLIAI”</vt:lpstr>
      <vt:lpstr>Paminėjome AIDS dieną</vt:lpstr>
      <vt:lpstr>Organizavome Kalėdinį bėgimą Kulautuvos gatvėmis</vt:lpstr>
      <vt:lpstr>Organizavome Sveikatos savaitę</vt:lpstr>
      <vt:lpstr> Dalyvavome Kauno r. sveikatą stiprinančių mokyklų konferencijoje</vt:lpstr>
      <vt:lpstr> Organizavome Šeimų sporto šventę ,,Aš, tėtis ir mama – kartu sportuojanti šeima”</vt:lpstr>
      <vt:lpstr>Dalyvavome LSU renginyje ,,Nes bendrauti gera 2016”</vt:lpstr>
      <vt:lpstr>Organizavome žygį baidarėmis Dubysos upe</vt:lpstr>
      <vt:lpstr>Mokykloje veikė šokių vasaros stovykla</vt:lpstr>
      <vt:lpstr>Organizavome pradinukų bėgimo varžybas</vt:lpstr>
      <vt:lpstr>PowerPoint Presentation</vt:lpstr>
      <vt:lpstr> Dalyvaujame tarptautiniame projekte ,,Paskui paukščius”.   Pavasarį dalyvavome ornitologų konferencijoje. Spalio pradžioje keliavome po Europą ir stebėjome paukščius.</vt:lpstr>
      <vt:lpstr> Dalyvavome rajoniniame bei respublikiniame chemikų konkursuose</vt:lpstr>
      <vt:lpstr> Dalyvavome respublikiniame konkurse ,,Mano žvilgsnis į supantį pasaulį”</vt:lpstr>
      <vt:lpstr> Dalyvavome nacionalinėje pamokoje ,,Eko idėjos Lietuvai 2016”</vt:lpstr>
      <vt:lpstr>Organizavome Gamtos mokslų savaitę</vt:lpstr>
      <vt:lpstr> Dalyvavome rajoniame ir respublikiniame miškotyros konkursuose</vt:lpstr>
      <vt:lpstr>Dalyvavome konkurse ,,Žvilgsnis į gamtą” Jurbarke</vt:lpstr>
      <vt:lpstr>Dalyvavome Tarptautinis miškotyros konkurse Rusijoje</vt:lpstr>
      <vt:lpstr>Atlikome oro užterštumo tyrimą Kulautuvos miestelyje </vt:lpstr>
      <vt:lpstr>PowerPoint Presentation</vt:lpstr>
      <vt:lpstr>Organizavome antikorupcijos dieną mokykloje</vt:lpstr>
      <vt:lpstr>Organizavome integruotą dieną ,,ŠVIESOFORAS”</vt:lpstr>
      <vt:lpstr>Vykdėme akciją ,,Savaitė be patyčių”</vt:lpstr>
      <vt:lpstr>Dalyvavome projekte ,,Oranžinio traukinio kelionė per Lietuvą”</vt:lpstr>
      <vt:lpstr>Svečiavosi policijos draugas Amsis</vt:lpstr>
      <vt:lpstr>PowerPoint Presentation</vt:lpstr>
      <vt:lpstr> Mokiniai mokėsi netradicinėse aplinkose: literatūros muziejuje ir Kauno miesto rotušėje. </vt:lpstr>
      <vt:lpstr> Mokiniai mokėsi netradicinėse aplinkose: Kauno klinikose ir chemijos laboratorijoje</vt:lpstr>
      <vt:lpstr>   Dalyvaudami šiame projekte:   </vt:lpstr>
      <vt:lpstr>IŠMOKOME: </vt:lpstr>
      <vt:lpstr>PROJEKTO NAUDA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KAUNO R. KULAUTUVOS PAGRINDINĖ MOKYKLA</dc:title>
  <dc:creator>Kolomba</dc:creator>
  <cp:lastModifiedBy>Jurate Janaviciene</cp:lastModifiedBy>
  <cp:revision>124</cp:revision>
  <dcterms:created xsi:type="dcterms:W3CDTF">2016-11-02T15:11:58Z</dcterms:created>
  <dcterms:modified xsi:type="dcterms:W3CDTF">2016-11-16T07:42:04Z</dcterms:modified>
</cp:coreProperties>
</file>