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8" r:id="rId3"/>
    <p:sldId id="361" r:id="rId4"/>
    <p:sldId id="322" r:id="rId5"/>
    <p:sldId id="259" r:id="rId6"/>
    <p:sldId id="325" r:id="rId7"/>
    <p:sldId id="326" r:id="rId8"/>
    <p:sldId id="309" r:id="rId9"/>
    <p:sldId id="335" r:id="rId10"/>
    <p:sldId id="323" r:id="rId11"/>
    <p:sldId id="324" r:id="rId12"/>
    <p:sldId id="294" r:id="rId13"/>
    <p:sldId id="354" r:id="rId14"/>
    <p:sldId id="327" r:id="rId15"/>
    <p:sldId id="306" r:id="rId16"/>
    <p:sldId id="348" r:id="rId17"/>
    <p:sldId id="353" r:id="rId18"/>
    <p:sldId id="363" r:id="rId19"/>
    <p:sldId id="364" r:id="rId20"/>
    <p:sldId id="349" r:id="rId21"/>
    <p:sldId id="356" r:id="rId22"/>
    <p:sldId id="360" r:id="rId23"/>
    <p:sldId id="362" r:id="rId24"/>
    <p:sldId id="373" r:id="rId25"/>
    <p:sldId id="341" r:id="rId26"/>
    <p:sldId id="366" r:id="rId27"/>
    <p:sldId id="368" r:id="rId28"/>
    <p:sldId id="369" r:id="rId29"/>
    <p:sldId id="370" r:id="rId30"/>
    <p:sldId id="372" r:id="rId31"/>
    <p:sldId id="367" r:id="rId32"/>
    <p:sldId id="371" r:id="rId33"/>
    <p:sldId id="374" r:id="rId34"/>
  </p:sldIdLst>
  <p:sldSz cx="9144000" cy="6858000" type="screen4x3"/>
  <p:notesSz cx="6858000" cy="9144000"/>
  <p:custDataLst>
    <p:tags r:id="rId35"/>
  </p:custDataLst>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E25"/>
    <a:srgbClr val="123F1E"/>
    <a:srgbClr val="006600"/>
    <a:srgbClr val="10361A"/>
    <a:srgbClr val="0F3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928" autoAdjust="0"/>
  </p:normalViewPr>
  <p:slideViewPr>
    <p:cSldViewPr>
      <p:cViewPr varScale="1">
        <p:scale>
          <a:sx n="74" d="100"/>
          <a:sy n="74" d="100"/>
        </p:scale>
        <p:origin x="-6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dirty="0" smtClean="0"/>
              <a:t>Spustelėkite, jei norite keisite ruoš. pav. stilių</a:t>
            </a:r>
            <a:endParaRPr lang="lt-LT" dirty="0"/>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lt-LT"/>
          </a:p>
        </p:txBody>
      </p:sp>
      <p:sp>
        <p:nvSpPr>
          <p:cNvPr id="4" name="Datos vietos rezervavimo ženklas 3"/>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Spustelėkite, jei norite keisite ruoš. pav. stilių</a:t>
            </a:r>
            <a:endParaRPr lang="lt-LT" dirty="0"/>
          </a:p>
        </p:txBody>
      </p:sp>
      <p:sp>
        <p:nvSpPr>
          <p:cNvPr id="3" name="Turinio vietos rezervavimo ženklas 2"/>
          <p:cNvSpPr>
            <a:spLocks noGrp="1"/>
          </p:cNvSpPr>
          <p:nvPr>
            <p:ph idx="1"/>
          </p:nvPr>
        </p:nvSpPr>
        <p:spPr/>
        <p:txBody>
          <a:bodyPr/>
          <a:lstStyle/>
          <a:p>
            <a:pPr lvl="0"/>
            <a:r>
              <a:rPr lang="lt-LT" dirty="0" smtClean="0"/>
              <a:t>Spustelėkite ruošinio teksto stiliams keisti</a:t>
            </a:r>
          </a:p>
          <a:p>
            <a:pPr lvl="1"/>
            <a:r>
              <a:rPr lang="lt-LT" dirty="0" smtClean="0"/>
              <a:t>Antras lygmuo</a:t>
            </a:r>
          </a:p>
          <a:p>
            <a:pPr lvl="2"/>
            <a:r>
              <a:rPr lang="lt-LT" dirty="0" smtClean="0"/>
              <a:t>Trečias lygmuo</a:t>
            </a:r>
          </a:p>
          <a:p>
            <a:pPr lvl="3"/>
            <a:r>
              <a:rPr lang="lt-LT" dirty="0" smtClean="0"/>
              <a:t>Ketvirtas lygmuo</a:t>
            </a:r>
          </a:p>
          <a:p>
            <a:pPr lvl="4"/>
            <a:r>
              <a:rPr lang="lt-LT" dirty="0" smtClean="0"/>
              <a:t>Penktas lygmuo</a:t>
            </a:r>
            <a:endParaRPr lang="lt-LT" dirty="0"/>
          </a:p>
        </p:txBody>
      </p:sp>
      <p:sp>
        <p:nvSpPr>
          <p:cNvPr id="4" name="Datos vietos rezervavimo ženklas 3"/>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Datos vietos rezervavimo ženklas 2"/>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4"/>
          <p:cNvSpPr>
            <a:spLocks noGrp="1"/>
          </p:cNvSpPr>
          <p:nvPr>
            <p:ph type="dt" sz="half" idx="10"/>
          </p:nvPr>
        </p:nvSpPr>
        <p:spPr/>
        <p:txBody>
          <a:bodyPr/>
          <a:lstStyle/>
          <a:p>
            <a:fld id="{B77585AA-B843-48AF-9159-DACE418A611E}" type="datetimeFigureOut">
              <a:rPr lang="lt-LT" smtClean="0"/>
              <a:pPr/>
              <a:t>2016.11.16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1CF666A1-DD2B-4458-A16F-6A804BAF05BA}"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dirty="0" smtClean="0"/>
              <a:t>Spustelėkite, jei norite keisite ruoš. pav. stilių</a:t>
            </a:r>
            <a:endParaRPr lang="lt-LT" dirty="0"/>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dirty="0" smtClean="0"/>
              <a:t>Spustelėkite ruošinio teksto stiliams keisti</a:t>
            </a:r>
          </a:p>
          <a:p>
            <a:pPr lvl="1"/>
            <a:r>
              <a:rPr lang="lt-LT" dirty="0" smtClean="0"/>
              <a:t>Antras lygmuo</a:t>
            </a:r>
          </a:p>
          <a:p>
            <a:pPr lvl="2"/>
            <a:r>
              <a:rPr lang="lt-LT" dirty="0" smtClean="0"/>
              <a:t>Trečias lygmuo</a:t>
            </a:r>
          </a:p>
          <a:p>
            <a:pPr lvl="3"/>
            <a:r>
              <a:rPr lang="lt-LT" dirty="0" smtClean="0"/>
              <a:t>Ketvirtas lygmuo</a:t>
            </a:r>
          </a:p>
          <a:p>
            <a:pPr lvl="4"/>
            <a:r>
              <a:rPr lang="lt-LT" dirty="0" smtClean="0"/>
              <a:t>Penktas lygmuo</a:t>
            </a:r>
            <a:endParaRPr lang="lt-LT" dirty="0"/>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585AA-B843-48AF-9159-DACE418A611E}" type="datetimeFigureOut">
              <a:rPr lang="lt-LT" smtClean="0"/>
              <a:pPr/>
              <a:t>2016.11.16</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666A1-DD2B-4458-A16F-6A804BAF05BA}" type="slidenum">
              <a:rPr lang="lt-LT" smtClean="0"/>
              <a:pPr/>
              <a:t>‹#›</a:t>
            </a:fld>
            <a:endParaRPr lang="lt-L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1" kern="1200">
          <a:solidFill>
            <a:srgbClr val="164E2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F3318"/>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F3318"/>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F331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F3318"/>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F331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40544" y="928670"/>
            <a:ext cx="8062912" cy="3500462"/>
          </a:xfrm>
        </p:spPr>
        <p:txBody>
          <a:bodyPr>
            <a:noAutofit/>
          </a:bodyPr>
          <a:lstStyle/>
          <a:p>
            <a:pPr algn="ctr"/>
            <a:r>
              <a:rPr lang="en-US" sz="6000" b="1" dirty="0" err="1" smtClean="0">
                <a:solidFill>
                  <a:srgbClr val="123F1E"/>
                </a:solidFill>
              </a:rPr>
              <a:t>Ignalinos</a:t>
            </a:r>
            <a:r>
              <a:rPr lang="en-US" sz="6000" b="1" dirty="0" smtClean="0">
                <a:solidFill>
                  <a:srgbClr val="123F1E"/>
                </a:solidFill>
              </a:rPr>
              <a:t> </a:t>
            </a:r>
            <a:r>
              <a:rPr lang="en-US" sz="6000" b="1" dirty="0" err="1" smtClean="0">
                <a:solidFill>
                  <a:srgbClr val="123F1E"/>
                </a:solidFill>
              </a:rPr>
              <a:t>gimnazijos</a:t>
            </a:r>
            <a:r>
              <a:rPr lang="en-US" sz="6000" b="1" dirty="0" smtClean="0">
                <a:solidFill>
                  <a:srgbClr val="123F1E"/>
                </a:solidFill>
              </a:rPr>
              <a:t> </a:t>
            </a:r>
            <a:r>
              <a:rPr lang="en-US" sz="6000" b="1" dirty="0" err="1" smtClean="0">
                <a:solidFill>
                  <a:srgbClr val="123F1E"/>
                </a:solidFill>
              </a:rPr>
              <a:t>projekto</a:t>
            </a:r>
            <a:r>
              <a:rPr lang="en-US" sz="6000" b="1" dirty="0" smtClean="0">
                <a:solidFill>
                  <a:srgbClr val="123F1E"/>
                </a:solidFill>
              </a:rPr>
              <a:t> </a:t>
            </a:r>
            <a:br>
              <a:rPr lang="en-US" sz="6000" b="1" dirty="0" smtClean="0">
                <a:solidFill>
                  <a:srgbClr val="123F1E"/>
                </a:solidFill>
              </a:rPr>
            </a:br>
            <a:r>
              <a:rPr lang="en-US" sz="6000" b="1" dirty="0" smtClean="0">
                <a:solidFill>
                  <a:srgbClr val="123F1E"/>
                </a:solidFill>
                <a:effectLst>
                  <a:outerShdw blurRad="38100" dist="38100" dir="2700000" algn="tl">
                    <a:srgbClr val="000000">
                      <a:alpha val="43137"/>
                    </a:srgbClr>
                  </a:outerShdw>
                </a:effectLst>
              </a:rPr>
              <a:t>„</a:t>
            </a:r>
            <a:r>
              <a:rPr lang="en-US" sz="6000" b="1" dirty="0" err="1" smtClean="0">
                <a:solidFill>
                  <a:srgbClr val="123F1E"/>
                </a:solidFill>
                <a:effectLst>
                  <a:outerShdw blurRad="38100" dist="38100" dir="2700000" algn="tl">
                    <a:srgbClr val="000000">
                      <a:alpha val="43137"/>
                    </a:srgbClr>
                  </a:outerShdw>
                </a:effectLst>
              </a:rPr>
              <a:t>Darni</a:t>
            </a:r>
            <a:r>
              <a:rPr lang="en-US" sz="6000" b="1" dirty="0" smtClean="0">
                <a:solidFill>
                  <a:srgbClr val="123F1E"/>
                </a:solidFill>
                <a:effectLst>
                  <a:outerShdw blurRad="38100" dist="38100" dir="2700000" algn="tl">
                    <a:srgbClr val="000000">
                      <a:alpha val="43137"/>
                    </a:srgbClr>
                  </a:outerShdw>
                </a:effectLst>
              </a:rPr>
              <a:t> </a:t>
            </a:r>
            <a:r>
              <a:rPr lang="en-US" sz="6000" b="1" dirty="0" err="1" smtClean="0">
                <a:solidFill>
                  <a:srgbClr val="123F1E"/>
                </a:solidFill>
                <a:effectLst>
                  <a:outerShdw blurRad="38100" dist="38100" dir="2700000" algn="tl">
                    <a:srgbClr val="000000">
                      <a:alpha val="43137"/>
                    </a:srgbClr>
                  </a:outerShdw>
                </a:effectLst>
              </a:rPr>
              <a:t>mokykla</a:t>
            </a:r>
            <a:r>
              <a:rPr lang="en-US" sz="6000" b="1" dirty="0" smtClean="0">
                <a:solidFill>
                  <a:srgbClr val="123F1E"/>
                </a:solidFill>
                <a:effectLst>
                  <a:outerShdw blurRad="38100" dist="38100" dir="2700000" algn="tl">
                    <a:srgbClr val="000000">
                      <a:alpha val="43137"/>
                    </a:srgbClr>
                  </a:outerShdw>
                </a:effectLst>
              </a:rPr>
              <a:t>“ </a:t>
            </a:r>
            <a:r>
              <a:rPr lang="en-US" sz="6000" b="1" dirty="0" smtClean="0">
                <a:solidFill>
                  <a:srgbClr val="123F1E"/>
                </a:solidFill>
              </a:rPr>
              <a:t/>
            </a:r>
            <a:br>
              <a:rPr lang="en-US" sz="6000" b="1" dirty="0" smtClean="0">
                <a:solidFill>
                  <a:srgbClr val="123F1E"/>
                </a:solidFill>
              </a:rPr>
            </a:br>
            <a:r>
              <a:rPr lang="en-US" sz="6000" b="1" dirty="0" err="1" smtClean="0">
                <a:solidFill>
                  <a:srgbClr val="123F1E"/>
                </a:solidFill>
              </a:rPr>
              <a:t>vykdytos</a:t>
            </a:r>
            <a:r>
              <a:rPr lang="en-US" sz="6000" b="1" dirty="0" smtClean="0">
                <a:solidFill>
                  <a:srgbClr val="123F1E"/>
                </a:solidFill>
              </a:rPr>
              <a:t> </a:t>
            </a:r>
            <a:r>
              <a:rPr lang="en-US" sz="6000" b="1" dirty="0" err="1" smtClean="0">
                <a:solidFill>
                  <a:srgbClr val="123F1E"/>
                </a:solidFill>
              </a:rPr>
              <a:t>veiklos</a:t>
            </a:r>
            <a:r>
              <a:rPr lang="lt-LT" sz="6000" b="1" dirty="0" smtClean="0">
                <a:solidFill>
                  <a:srgbClr val="123F1E"/>
                </a:solidFill>
              </a:rPr>
              <a:t> </a:t>
            </a:r>
            <a:endParaRPr lang="lt-LT" sz="6000" b="1" dirty="0">
              <a:solidFill>
                <a:srgbClr val="123F1E"/>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pPr algn="l"/>
            <a:r>
              <a:rPr lang="en-US" sz="3200" dirty="0" err="1" smtClean="0"/>
              <a:t>Atliek</a:t>
            </a:r>
            <a:r>
              <a:rPr lang="lt-LT" sz="3200" dirty="0" smtClean="0"/>
              <a:t>ų mažinimo rodiklio gerinimo veiksmai:</a:t>
            </a:r>
            <a:br>
              <a:rPr lang="lt-LT" sz="3200" dirty="0" smtClean="0"/>
            </a:br>
            <a:endParaRPr lang="en-US" sz="3200" dirty="0"/>
          </a:p>
        </p:txBody>
      </p:sp>
      <p:sp>
        <p:nvSpPr>
          <p:cNvPr id="4" name="Turinio vietos rezervavimo ženklas 3"/>
          <p:cNvSpPr>
            <a:spLocks noGrp="1"/>
          </p:cNvSpPr>
          <p:nvPr>
            <p:ph sz="half" idx="1"/>
          </p:nvPr>
        </p:nvSpPr>
        <p:spPr/>
        <p:txBody>
          <a:bodyPr/>
          <a:lstStyle/>
          <a:p>
            <a:pPr>
              <a:buNone/>
            </a:pPr>
            <a:r>
              <a:rPr lang="lt-LT" dirty="0" smtClean="0"/>
              <a:t>      </a:t>
            </a:r>
            <a:r>
              <a:rPr lang="en-US" sz="3200" dirty="0" err="1" smtClean="0"/>
              <a:t>Sugedusius</a:t>
            </a:r>
            <a:r>
              <a:rPr lang="en-US" sz="3200" dirty="0" smtClean="0"/>
              <a:t> </a:t>
            </a:r>
            <a:r>
              <a:rPr lang="lt-LT" sz="3200" dirty="0" smtClean="0"/>
              <a:t>stambesnius </a:t>
            </a:r>
            <a:r>
              <a:rPr lang="en-US" sz="3200" dirty="0" err="1" smtClean="0"/>
              <a:t>elektros</a:t>
            </a:r>
            <a:r>
              <a:rPr lang="en-US" sz="3200" dirty="0" smtClean="0"/>
              <a:t> </a:t>
            </a:r>
            <a:r>
              <a:rPr lang="en-US" sz="3200" dirty="0" err="1" smtClean="0"/>
              <a:t>prietaisus</a:t>
            </a:r>
            <a:r>
              <a:rPr lang="en-US" sz="3200" dirty="0" smtClean="0"/>
              <a:t> </a:t>
            </a:r>
            <a:r>
              <a:rPr lang="en-US" sz="3200" dirty="0" err="1" smtClean="0"/>
              <a:t>rinkome</a:t>
            </a:r>
            <a:r>
              <a:rPr lang="en-US" sz="3200" dirty="0" smtClean="0"/>
              <a:t> </a:t>
            </a:r>
            <a:r>
              <a:rPr lang="lt-LT" sz="3200" dirty="0" smtClean="0"/>
              <a:t>į atskirą elektros prietaisams rūšiuoti skirtą rūšiavimo konteinerį.</a:t>
            </a:r>
            <a:endParaRPr lang="en-US" sz="3200" dirty="0"/>
          </a:p>
        </p:txBody>
      </p:sp>
      <p:sp>
        <p:nvSpPr>
          <p:cNvPr id="5" name="Turinio vietos rezervavimo ženklas 4"/>
          <p:cNvSpPr>
            <a:spLocks noGrp="1"/>
          </p:cNvSpPr>
          <p:nvPr>
            <p:ph sz="half" idx="2"/>
          </p:nvPr>
        </p:nvSpPr>
        <p:spPr/>
        <p:txBody>
          <a:bodyPr/>
          <a:lstStyle/>
          <a:p>
            <a:endParaRPr lang="en-US"/>
          </a:p>
        </p:txBody>
      </p:sp>
      <p:pic>
        <p:nvPicPr>
          <p:cNvPr id="2052" name="Picture 4" descr="100_09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9796" y="1357299"/>
            <a:ext cx="3443270" cy="4000528"/>
          </a:xfrm>
          <a:prstGeom prst="rect">
            <a:avLst/>
          </a:prstGeom>
          <a:noFill/>
          <a:ln w="9525">
            <a:solidFill>
              <a:schemeClr val="tx1">
                <a:lumMod val="75000"/>
                <a:lumOff val="25000"/>
              </a:schemeClr>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500034" y="571480"/>
            <a:ext cx="8229600" cy="1071570"/>
          </a:xfrm>
        </p:spPr>
        <p:txBody>
          <a:bodyPr>
            <a:normAutofit fontScale="90000"/>
          </a:bodyPr>
          <a:lstStyle/>
          <a:p>
            <a:r>
              <a:rPr lang="lt-LT" b="0" dirty="0" smtClean="0"/>
              <a:t>      </a:t>
            </a:r>
            <a:r>
              <a:rPr lang="en-US" dirty="0" err="1" smtClean="0"/>
              <a:t>Atliek</a:t>
            </a:r>
            <a:r>
              <a:rPr lang="lt-LT" dirty="0" smtClean="0"/>
              <a:t>ų mažinimo rodiklio gerinimo veiksmai:</a:t>
            </a:r>
            <a:endParaRPr lang="en-US" sz="3600" b="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3571876"/>
            <a:ext cx="3786214" cy="2844610"/>
          </a:xfrm>
          <a:prstGeom prst="rect">
            <a:avLst/>
          </a:prstGeom>
          <a:noFill/>
          <a:ln w="9525">
            <a:solidFill>
              <a:schemeClr val="tx1">
                <a:lumMod val="75000"/>
                <a:lumOff val="25000"/>
              </a:schemeClr>
            </a:solidFill>
            <a:miter lim="800000"/>
            <a:headEnd/>
            <a:tailEnd/>
          </a:ln>
        </p:spPr>
      </p:pic>
      <p:sp>
        <p:nvSpPr>
          <p:cNvPr id="5" name="TextBox 4"/>
          <p:cNvSpPr txBox="1"/>
          <p:nvPr/>
        </p:nvSpPr>
        <p:spPr>
          <a:xfrm>
            <a:off x="357158" y="2428868"/>
            <a:ext cx="7286676" cy="369332"/>
          </a:xfrm>
          <a:prstGeom prst="rect">
            <a:avLst/>
          </a:prstGeom>
          <a:noFill/>
        </p:spPr>
        <p:txBody>
          <a:bodyPr wrap="square" rtlCol="0">
            <a:spAutoFit/>
          </a:bodyPr>
          <a:lstStyle/>
          <a:p>
            <a:endParaRPr lang="lt-LT" dirty="0"/>
          </a:p>
        </p:txBody>
      </p:sp>
      <p:sp>
        <p:nvSpPr>
          <p:cNvPr id="6" name="TextBox 5"/>
          <p:cNvSpPr txBox="1"/>
          <p:nvPr/>
        </p:nvSpPr>
        <p:spPr>
          <a:xfrm>
            <a:off x="571472" y="2000240"/>
            <a:ext cx="7286676" cy="1569660"/>
          </a:xfrm>
          <a:prstGeom prst="rect">
            <a:avLst/>
          </a:prstGeom>
          <a:noFill/>
        </p:spPr>
        <p:txBody>
          <a:bodyPr wrap="square" rtlCol="0">
            <a:spAutoFit/>
          </a:bodyPr>
          <a:lstStyle/>
          <a:p>
            <a:pPr marL="355600" indent="-355600"/>
            <a:r>
              <a:rPr lang="lt-LT" sz="3200" dirty="0" smtClean="0">
                <a:solidFill>
                  <a:srgbClr val="164E25"/>
                </a:solidFill>
              </a:rPr>
              <a:t>     Visus surūšiuotus</a:t>
            </a:r>
            <a:r>
              <a:rPr lang="en-US" sz="3200" dirty="0" smtClean="0">
                <a:solidFill>
                  <a:srgbClr val="164E25"/>
                </a:solidFill>
              </a:rPr>
              <a:t> </a:t>
            </a:r>
            <a:r>
              <a:rPr lang="en-US" sz="3200" dirty="0" err="1" smtClean="0">
                <a:solidFill>
                  <a:srgbClr val="164E25"/>
                </a:solidFill>
              </a:rPr>
              <a:t>elektros</a:t>
            </a:r>
            <a:r>
              <a:rPr lang="en-US" sz="3200" dirty="0" smtClean="0">
                <a:solidFill>
                  <a:srgbClr val="164E25"/>
                </a:solidFill>
              </a:rPr>
              <a:t> </a:t>
            </a:r>
            <a:r>
              <a:rPr lang="en-US" sz="3200" dirty="0" err="1" smtClean="0">
                <a:solidFill>
                  <a:srgbClr val="164E25"/>
                </a:solidFill>
              </a:rPr>
              <a:t>prietaisus</a:t>
            </a:r>
            <a:r>
              <a:rPr lang="en-US" sz="3200" dirty="0" smtClean="0">
                <a:solidFill>
                  <a:srgbClr val="164E25"/>
                </a:solidFill>
              </a:rPr>
              <a:t> </a:t>
            </a:r>
            <a:r>
              <a:rPr lang="lt-LT" sz="3200" dirty="0" smtClean="0">
                <a:solidFill>
                  <a:srgbClr val="164E25"/>
                </a:solidFill>
              </a:rPr>
              <a:t>   atidavėme rūšiavimu besirūpinančioms bendrovėms.</a:t>
            </a:r>
            <a:endParaRPr lang="lt-LT" sz="3200" dirty="0">
              <a:solidFill>
                <a:srgbClr val="164E25"/>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pPr algn="ctr"/>
            <a:r>
              <a:rPr lang="en-US" b="1" dirty="0" err="1" smtClean="0"/>
              <a:t>Atliek</a:t>
            </a:r>
            <a:r>
              <a:rPr lang="lt-LT" b="1" dirty="0" smtClean="0"/>
              <a:t>ų mažinimo rodiklio gerinimo veiksmai:</a:t>
            </a:r>
            <a:endParaRPr lang="lt-LT" dirty="0"/>
          </a:p>
        </p:txBody>
      </p:sp>
      <p:sp>
        <p:nvSpPr>
          <p:cNvPr id="9" name="Turinio vietos rezervavimo ženklas 8"/>
          <p:cNvSpPr>
            <a:spLocks noGrp="1"/>
          </p:cNvSpPr>
          <p:nvPr>
            <p:ph sz="half" idx="2"/>
          </p:nvPr>
        </p:nvSpPr>
        <p:spPr>
          <a:xfrm>
            <a:off x="4648200" y="1722437"/>
            <a:ext cx="4244280" cy="3278199"/>
          </a:xfrm>
        </p:spPr>
        <p:txBody>
          <a:bodyPr>
            <a:normAutofit/>
          </a:bodyPr>
          <a:lstStyle/>
          <a:p>
            <a:pPr>
              <a:buNone/>
            </a:pPr>
            <a:r>
              <a:rPr lang="lt-LT" sz="3200" dirty="0" smtClean="0"/>
              <a:t>      Gruodžio 18 dieną organizavome Kalėdinio ekologinio sveikinimo parodą.</a:t>
            </a:r>
            <a:endParaRPr lang="lt-LT" sz="3200" dirty="0"/>
          </a:p>
        </p:txBody>
      </p:sp>
      <p:pic>
        <p:nvPicPr>
          <p:cNvPr id="6" name="Picture 3"/>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4348" y="1714488"/>
            <a:ext cx="3000396" cy="2214578"/>
          </a:xfrm>
          <a:prstGeom prst="rect">
            <a:avLst/>
          </a:prstGeom>
        </p:spPr>
      </p:pic>
      <p:pic>
        <p:nvPicPr>
          <p:cNvPr id="4098" name="Picture 2" descr="C:\Users\Loptop\Desktop\100_14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00233" y="4134988"/>
            <a:ext cx="3000396" cy="22500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normAutofit fontScale="90000"/>
          </a:bodyPr>
          <a:lstStyle/>
          <a:p>
            <a:r>
              <a:rPr lang="en-US" dirty="0" err="1" smtClean="0"/>
              <a:t>Atliek</a:t>
            </a:r>
            <a:r>
              <a:rPr lang="lt-LT" dirty="0" smtClean="0"/>
              <a:t>ų mažinimo rodiklio gerinimo veiksmai:</a:t>
            </a:r>
            <a:endParaRPr lang="en-US" dirty="0"/>
          </a:p>
        </p:txBody>
      </p:sp>
      <p:sp>
        <p:nvSpPr>
          <p:cNvPr id="6" name="Turinio vietos rezervavimo ženklas 5"/>
          <p:cNvSpPr>
            <a:spLocks noGrp="1"/>
          </p:cNvSpPr>
          <p:nvPr>
            <p:ph sz="half" idx="2"/>
          </p:nvPr>
        </p:nvSpPr>
        <p:spPr>
          <a:xfrm>
            <a:off x="4143372" y="1600200"/>
            <a:ext cx="4786346" cy="4525963"/>
          </a:xfrm>
        </p:spPr>
        <p:txBody>
          <a:bodyPr>
            <a:noAutofit/>
          </a:bodyPr>
          <a:lstStyle/>
          <a:p>
            <a:pPr>
              <a:buNone/>
            </a:pPr>
            <a:r>
              <a:rPr lang="lt-LT" sz="2400" dirty="0" smtClean="0"/>
              <a:t>       Dalyvaudami projekte „Mąstau. Rūšiuoju. Gyvuoju!“, rinkome panaudotas baterijas, kad jos nebūtų išmestos į bendrus konteinerius ir laimėjome bilietus į LKL čempionatą, kuriame susitiko Kauno „Žalgiris“ su Alytaus „Dzūkija“. Po varžybų mokiniai turėjo galimybę susitiki ir pabendrauti su mėgstamais krepšininkais, gauti jų autografus bei įsiamžinti bendroje nuotraukoje.</a:t>
            </a:r>
            <a:endParaRPr lang="en-US" sz="2400" dirty="0"/>
          </a:p>
        </p:txBody>
      </p:sp>
      <p:pic>
        <p:nvPicPr>
          <p:cNvPr id="6146" name="Picture 2"/>
          <p:cNvPicPr>
            <a:picLocks noGrp="1" noChangeAspect="1" noChangeArrowheads="1"/>
          </p:cNvPicPr>
          <p:nvPr>
            <p:ph sz="half" idx="1"/>
          </p:nvPr>
        </p:nvPicPr>
        <p:blipFill>
          <a:blip r:embed="rId2"/>
          <a:srcRect/>
          <a:stretch>
            <a:fillRect/>
          </a:stretch>
        </p:blipFill>
        <p:spPr bwMode="auto">
          <a:xfrm>
            <a:off x="214282" y="3929066"/>
            <a:ext cx="3333750" cy="21240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71472" y="1500174"/>
            <a:ext cx="3276600" cy="2228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en-US" b="1" dirty="0" err="1" smtClean="0"/>
              <a:t>Atliek</a:t>
            </a:r>
            <a:r>
              <a:rPr lang="lt-LT" b="1" dirty="0" smtClean="0"/>
              <a:t>ų mažinimo rodiklio gerinimo veiksmai:</a:t>
            </a:r>
            <a:endParaRPr lang="lt-LT" dirty="0"/>
          </a:p>
        </p:txBody>
      </p:sp>
      <p:pic>
        <p:nvPicPr>
          <p:cNvPr id="25602" name="Picture 2" descr="G:\100KZ981\100_1196.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285720" y="1142984"/>
            <a:ext cx="2952000" cy="2213498"/>
          </a:xfrm>
          <a:prstGeom prst="rect">
            <a:avLst/>
          </a:prstGeom>
          <a:noFill/>
          <a:ln>
            <a:solidFill>
              <a:schemeClr val="tx1">
                <a:lumMod val="75000"/>
                <a:lumOff val="25000"/>
              </a:schemeClr>
            </a:solidFill>
          </a:ln>
        </p:spPr>
      </p:pic>
      <p:sp>
        <p:nvSpPr>
          <p:cNvPr id="5" name="Turinio vietos rezervavimo ženklas 4"/>
          <p:cNvSpPr>
            <a:spLocks noGrp="1"/>
          </p:cNvSpPr>
          <p:nvPr>
            <p:ph sz="half" idx="2"/>
          </p:nvPr>
        </p:nvSpPr>
        <p:spPr>
          <a:xfrm>
            <a:off x="3419872" y="2214554"/>
            <a:ext cx="5266928" cy="4033846"/>
          </a:xfrm>
        </p:spPr>
        <p:txBody>
          <a:bodyPr>
            <a:normAutofit/>
          </a:bodyPr>
          <a:lstStyle/>
          <a:p>
            <a:pPr>
              <a:buNone/>
            </a:pPr>
            <a:r>
              <a:rPr lang="lt-LT" b="1" dirty="0" smtClean="0"/>
              <a:t>Rezultatai:</a:t>
            </a:r>
          </a:p>
          <a:p>
            <a:pPr>
              <a:buNone/>
            </a:pPr>
            <a:r>
              <a:rPr lang="lt-LT" dirty="0" smtClean="0"/>
              <a:t>prieš intensyvų atliekų rūšiavimą, prisipildydavo 5 konteineriai;</a:t>
            </a:r>
          </a:p>
          <a:p>
            <a:pPr>
              <a:buNone/>
            </a:pPr>
            <a:r>
              <a:rPr lang="lt-LT" dirty="0" smtClean="0"/>
              <a:t>po intensyvaus rūšiavimo, prisipildydavo 3 konteineriai, tačiau šiukšlių išvežimo kaina mums nesikeitė.</a:t>
            </a:r>
          </a:p>
        </p:txBody>
      </p:sp>
      <p:pic>
        <p:nvPicPr>
          <p:cNvPr id="25603" name="Picture 3" descr="G:\100KZ981\100_11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20" y="3857628"/>
            <a:ext cx="2952000" cy="2214000"/>
          </a:xfrm>
          <a:prstGeom prst="rect">
            <a:avLst/>
          </a:prstGeom>
          <a:noFill/>
          <a:ln>
            <a:solidFill>
              <a:schemeClr val="tx1">
                <a:lumMod val="75000"/>
                <a:lumOff val="25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642918"/>
            <a:ext cx="8229600" cy="774720"/>
          </a:xfrm>
        </p:spPr>
        <p:txBody>
          <a:bodyPr>
            <a:normAutofit fontScale="90000"/>
          </a:bodyPr>
          <a:lstStyle/>
          <a:p>
            <a:pPr algn="ctr"/>
            <a:r>
              <a:rPr lang="en-US" b="1" dirty="0" err="1" smtClean="0"/>
              <a:t>Vandens</a:t>
            </a:r>
            <a:r>
              <a:rPr lang="lt-LT" b="1" dirty="0" smtClean="0"/>
              <a:t> tausojimo rodiklio gerinimo veiksmai:</a:t>
            </a:r>
            <a:r>
              <a:rPr lang="lt-LT" dirty="0" smtClean="0"/>
              <a:t/>
            </a:r>
            <a:br>
              <a:rPr lang="lt-LT" dirty="0" smtClean="0"/>
            </a:br>
            <a:endParaRPr lang="lt-LT" dirty="0"/>
          </a:p>
        </p:txBody>
      </p:sp>
      <p:sp>
        <p:nvSpPr>
          <p:cNvPr id="3" name="Turinio vietos rezervavimo ženklas 2"/>
          <p:cNvSpPr>
            <a:spLocks noGrp="1"/>
          </p:cNvSpPr>
          <p:nvPr>
            <p:ph sz="half" idx="1"/>
          </p:nvPr>
        </p:nvSpPr>
        <p:spPr/>
        <p:txBody>
          <a:bodyPr>
            <a:normAutofit fontScale="92500" lnSpcReduction="20000"/>
          </a:bodyPr>
          <a:lstStyle/>
          <a:p>
            <a:pPr>
              <a:buNone/>
            </a:pPr>
            <a:endParaRPr lang="en-US" dirty="0" smtClean="0"/>
          </a:p>
          <a:p>
            <a:pPr>
              <a:buNone/>
            </a:pPr>
            <a:endParaRPr lang="lt-LT" dirty="0"/>
          </a:p>
        </p:txBody>
      </p:sp>
      <p:sp>
        <p:nvSpPr>
          <p:cNvPr id="7" name="Turinio vietos rezervavimo ženklas 6"/>
          <p:cNvSpPr>
            <a:spLocks noGrp="1"/>
          </p:cNvSpPr>
          <p:nvPr>
            <p:ph sz="half" idx="2"/>
          </p:nvPr>
        </p:nvSpPr>
        <p:spPr>
          <a:xfrm>
            <a:off x="4857752" y="1600200"/>
            <a:ext cx="3929090" cy="4900634"/>
          </a:xfrm>
        </p:spPr>
        <p:txBody>
          <a:bodyPr>
            <a:normAutofit fontScale="92500" lnSpcReduction="20000"/>
          </a:bodyPr>
          <a:lstStyle/>
          <a:p>
            <a:pPr>
              <a:buNone/>
            </a:pPr>
            <a:r>
              <a:rPr lang="lt-LT" smtClean="0"/>
              <a:t>          Lapkričio </a:t>
            </a:r>
            <a:r>
              <a:rPr lang="lt-LT" dirty="0" smtClean="0"/>
              <a:t>13 d</a:t>
            </a:r>
            <a:r>
              <a:rPr lang="lt-LT" smtClean="0"/>
              <a:t>. vyko </a:t>
            </a:r>
            <a:r>
              <a:rPr lang="lt-LT" dirty="0" smtClean="0"/>
              <a:t>„Sveikų patiekalų </a:t>
            </a:r>
            <a:r>
              <a:rPr lang="lt-LT" smtClean="0"/>
              <a:t>fiesta“. </a:t>
            </a:r>
            <a:r>
              <a:rPr lang="lt-LT" dirty="0" smtClean="0"/>
              <a:t>Gimnazijos technologijų kabinete mokiniai ruošė sveikus patiekalus iš natūralių ir sveikų produktų (kiekviena klasė turėjo paruošti patiekalus, pagal pasirinktą spalvą</a:t>
            </a:r>
            <a:r>
              <a:rPr lang="lt-LT" smtClean="0"/>
              <a:t>). Buvo </a:t>
            </a:r>
            <a:r>
              <a:rPr lang="lt-LT" dirty="0" smtClean="0"/>
              <a:t>prisimintos pagrindinės sveikos mitybos taisyklės </a:t>
            </a:r>
            <a:r>
              <a:rPr lang="lt-LT" smtClean="0"/>
              <a:t>ir akcentuota vandens reikšmė. </a:t>
            </a:r>
            <a:r>
              <a:rPr lang="lt-LT" dirty="0" smtClean="0"/>
              <a:t>Šia tema parengtas stendas</a:t>
            </a:r>
            <a:r>
              <a:rPr lang="lt-LT" smtClean="0"/>
              <a:t>. </a:t>
            </a:r>
            <a:endParaRPr lang="en-US" smtClean="0"/>
          </a:p>
          <a:p>
            <a:endParaRPr lang="en-US"/>
          </a:p>
        </p:txBody>
      </p:sp>
      <p:pic>
        <p:nvPicPr>
          <p:cNvPr id="8" name="Picture 40" descr="C:\Users\Asus\AppData\Local\Microsoft\Windows\Temporary Internet Files\Content.Word\100_140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0298" y="4857760"/>
            <a:ext cx="2500330" cy="1627302"/>
          </a:xfrm>
          <a:prstGeom prst="rect">
            <a:avLst/>
          </a:prstGeom>
          <a:noFill/>
          <a:ln>
            <a:noFill/>
          </a:ln>
        </p:spPr>
      </p:pic>
      <p:pic>
        <p:nvPicPr>
          <p:cNvPr id="9" name="Paveikslėlis 8" descr="F:\2015 m. gimnazijos renginių nuotraukos\100_141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1357298"/>
            <a:ext cx="2571768" cy="1668363"/>
          </a:xfrm>
          <a:prstGeom prst="rect">
            <a:avLst/>
          </a:prstGeom>
          <a:noFill/>
          <a:ln w="9525">
            <a:noFill/>
            <a:miter lim="800000"/>
            <a:headEnd/>
            <a:tailEnd/>
          </a:ln>
        </p:spPr>
      </p:pic>
      <p:pic>
        <p:nvPicPr>
          <p:cNvPr id="10" name="Paveikslėlis 9" descr="F:\2015 m. gimnazijos renginių nuotraukos\100_1412dd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2976" y="3071810"/>
            <a:ext cx="2500330"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a:xfrm>
            <a:off x="457200" y="857232"/>
            <a:ext cx="8229600" cy="560406"/>
          </a:xfrm>
        </p:spPr>
        <p:txBody>
          <a:bodyPr>
            <a:normAutofit fontScale="90000"/>
          </a:bodyPr>
          <a:lstStyle/>
          <a:p>
            <a:r>
              <a:rPr lang="en-US" dirty="0" err="1" smtClean="0"/>
              <a:t>Vandens</a:t>
            </a:r>
            <a:r>
              <a:rPr lang="lt-LT" dirty="0" smtClean="0"/>
              <a:t> tausojimo rodiklio gerinimo veiksmai:</a:t>
            </a:r>
            <a:br>
              <a:rPr lang="lt-LT" dirty="0" smtClean="0"/>
            </a:br>
            <a:endParaRPr lang="en-US" dirty="0"/>
          </a:p>
        </p:txBody>
      </p:sp>
      <p:sp>
        <p:nvSpPr>
          <p:cNvPr id="6" name="Turinio vietos rezervavimo ženklas 5"/>
          <p:cNvSpPr>
            <a:spLocks noGrp="1"/>
          </p:cNvSpPr>
          <p:nvPr>
            <p:ph sz="half" idx="2"/>
          </p:nvPr>
        </p:nvSpPr>
        <p:spPr>
          <a:xfrm>
            <a:off x="4648200" y="1857364"/>
            <a:ext cx="4038600" cy="4268799"/>
          </a:xfrm>
        </p:spPr>
        <p:txBody>
          <a:bodyPr/>
          <a:lstStyle/>
          <a:p>
            <a:pPr>
              <a:buNone/>
            </a:pPr>
            <a:r>
              <a:rPr lang="lt-LT" dirty="0" smtClean="0"/>
              <a:t>       Akcijos „Vandens galia“ metu mokiniai, kartu su mokytojais, vaišinosi arbata ir kalbėjo apie vandens reikšmę organizmui ir gamtai.</a:t>
            </a:r>
            <a:endParaRPr lang="en-US" dirty="0" smtClean="0"/>
          </a:p>
          <a:p>
            <a:endParaRPr lang="en-US" dirty="0"/>
          </a:p>
        </p:txBody>
      </p:sp>
      <p:pic>
        <p:nvPicPr>
          <p:cNvPr id="7" name="Content Placeholder 6"/>
          <p:cNvPicPr>
            <a:picLocks noGrp="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23850" y="2214554"/>
            <a:ext cx="3476711" cy="273967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500042"/>
            <a:ext cx="8229600" cy="1285884"/>
          </a:xfrm>
        </p:spPr>
        <p:txBody>
          <a:bodyPr>
            <a:normAutofit fontScale="90000"/>
          </a:bodyPr>
          <a:lstStyle/>
          <a:p>
            <a:r>
              <a:rPr lang="en-US" dirty="0" err="1" smtClean="0"/>
              <a:t>Vandens</a:t>
            </a:r>
            <a:r>
              <a:rPr lang="lt-LT" dirty="0" smtClean="0"/>
              <a:t> tausojimo rodiklio gerinimo veiksmai:</a:t>
            </a:r>
            <a:br>
              <a:rPr lang="lt-LT" dirty="0" smtClean="0"/>
            </a:br>
            <a:endParaRPr lang="en-US" dirty="0"/>
          </a:p>
        </p:txBody>
      </p:sp>
      <p:sp>
        <p:nvSpPr>
          <p:cNvPr id="4" name="Turinio vietos rezervavimo ženklas 3"/>
          <p:cNvSpPr>
            <a:spLocks noGrp="1"/>
          </p:cNvSpPr>
          <p:nvPr>
            <p:ph sz="half" idx="2"/>
          </p:nvPr>
        </p:nvSpPr>
        <p:spPr/>
        <p:txBody>
          <a:bodyPr>
            <a:normAutofit lnSpcReduction="10000"/>
          </a:bodyPr>
          <a:lstStyle/>
          <a:p>
            <a:pPr>
              <a:buNone/>
            </a:pPr>
            <a:r>
              <a:rPr lang="lt-LT" dirty="0" smtClean="0"/>
              <a:t>      Kovo 18 dieną gimnazijoje buvo minima Žemės diena. Mokiniai parengė stendą „Kovo 20-oji – Žemės diena“, gamino modelius parodai „Mano mintys apie Žemę“. Pertraukų metu buvo rodomas filmas „Vanduo ateičiai“. </a:t>
            </a:r>
            <a:endParaRPr lang="en-US" dirty="0"/>
          </a:p>
        </p:txBody>
      </p:sp>
      <p:pic>
        <p:nvPicPr>
          <p:cNvPr id="6147" name="Picture 3" descr="C:\Users\Loptop\Desktop\100_15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1357298"/>
            <a:ext cx="2190711" cy="1642820"/>
          </a:xfrm>
          <a:prstGeom prst="rect">
            <a:avLst/>
          </a:prstGeom>
          <a:noFill/>
        </p:spPr>
      </p:pic>
      <p:pic>
        <p:nvPicPr>
          <p:cNvPr id="6148" name="Picture 4" descr="C:\Users\Loptop\Desktop\100_15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0166" y="3071810"/>
            <a:ext cx="2191049" cy="1643074"/>
          </a:xfrm>
          <a:prstGeom prst="rect">
            <a:avLst/>
          </a:prstGeom>
          <a:noFill/>
        </p:spPr>
      </p:pic>
      <p:pic>
        <p:nvPicPr>
          <p:cNvPr id="6151" name="Picture 7" descr="C:\Users\Loptop\Desktop\100_15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7422" y="4786322"/>
            <a:ext cx="2095786" cy="157163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sp>
        <p:nvSpPr>
          <p:cNvPr id="4" name="Turinio vietos rezervavimo ženklas 3"/>
          <p:cNvSpPr>
            <a:spLocks noGrp="1"/>
          </p:cNvSpPr>
          <p:nvPr>
            <p:ph sz="half" idx="2"/>
          </p:nvPr>
        </p:nvSpPr>
        <p:spPr>
          <a:xfrm>
            <a:off x="4648200" y="1600200"/>
            <a:ext cx="4038600" cy="4900634"/>
          </a:xfrm>
        </p:spPr>
        <p:txBody>
          <a:bodyPr>
            <a:normAutofit/>
          </a:bodyPr>
          <a:lstStyle/>
          <a:p>
            <a:pPr>
              <a:buNone/>
            </a:pPr>
            <a:r>
              <a:rPr lang="lt-LT" dirty="0" smtClean="0"/>
              <a:t>        Minint Žemės dieną mokiniai parengė stendą „Stebuklinga vandens galia“, pristatantį, atrodo, įprastą, bet nepaprastą ir paslaptingą medžiagą bei jos savybes. </a:t>
            </a:r>
            <a:endParaRPr lang="en-US" dirty="0" smtClean="0"/>
          </a:p>
          <a:p>
            <a:endParaRPr lang="en-US" dirty="0"/>
          </a:p>
        </p:txBody>
      </p:sp>
      <p:pic>
        <p:nvPicPr>
          <p:cNvPr id="5" name="Picture 6" descr="C:\Users\Loptop\Desktop\100_1612.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2500298" y="5000636"/>
            <a:ext cx="2215342" cy="1658389"/>
          </a:xfrm>
          <a:prstGeom prst="rect">
            <a:avLst/>
          </a:prstGeom>
          <a:noFill/>
        </p:spPr>
      </p:pic>
      <p:pic>
        <p:nvPicPr>
          <p:cNvPr id="6" name="Picture 8" descr="C:\Users\Loptop\Desktop\100_15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1428736"/>
            <a:ext cx="2357454" cy="1767862"/>
          </a:xfrm>
          <a:prstGeom prst="rect">
            <a:avLst/>
          </a:prstGeom>
          <a:noFill/>
        </p:spPr>
      </p:pic>
      <p:pic>
        <p:nvPicPr>
          <p:cNvPr id="7" name="Picture 5" descr="C:\Users\Loptop\Desktop\100_161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4480" y="3286125"/>
            <a:ext cx="2143140" cy="160714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sp>
        <p:nvSpPr>
          <p:cNvPr id="4" name="Turinio vietos rezervavimo ženklas 3"/>
          <p:cNvSpPr>
            <a:spLocks noGrp="1"/>
          </p:cNvSpPr>
          <p:nvPr>
            <p:ph sz="half" idx="2"/>
          </p:nvPr>
        </p:nvSpPr>
        <p:spPr/>
        <p:txBody>
          <a:bodyPr/>
          <a:lstStyle/>
          <a:p>
            <a:pPr>
              <a:buNone/>
            </a:pPr>
            <a:r>
              <a:rPr lang="lt-LT" dirty="0" smtClean="0"/>
              <a:t>       Gimnazijos bendruomenė vaišinosi natūraliu ir mineraliniu vandeniu, natūralių žolelių arbatomis su medumi, kartu su mokiniais parengė stendą „Vanduo gyvybės ir sveikatos šaltinis“ ir rašė laiškus Žemei.</a:t>
            </a:r>
            <a:endParaRPr lang="en-US" dirty="0"/>
          </a:p>
        </p:txBody>
      </p:sp>
      <p:pic>
        <p:nvPicPr>
          <p:cNvPr id="5" name="Picture 3"/>
          <p:cNvPicPr>
            <a:picLocks noGrp="1" noChangeAspect="1" noChangeArrowheads="1"/>
          </p:cNvPicPr>
          <p:nvPr>
            <p:ph sz="half" idx="1"/>
          </p:nvPr>
        </p:nvPicPr>
        <p:blipFill>
          <a:blip r:embed="rId2"/>
          <a:srcRect/>
          <a:stretch>
            <a:fillRect/>
          </a:stretch>
        </p:blipFill>
        <p:spPr bwMode="auto">
          <a:xfrm>
            <a:off x="428596" y="1500174"/>
            <a:ext cx="3324225" cy="2219325"/>
          </a:xfrm>
          <a:prstGeom prst="rect">
            <a:avLst/>
          </a:prstGeom>
          <a:noFill/>
          <a:ln w="9525">
            <a:noFill/>
            <a:miter lim="800000"/>
            <a:headEnd/>
            <a:tailEnd/>
          </a:ln>
          <a:effectLst/>
        </p:spPr>
      </p:pic>
      <p:pic>
        <p:nvPicPr>
          <p:cNvPr id="6" name="Picture 2" descr="C:\Users\Loptop\Desktop\100_155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976" y="3929066"/>
            <a:ext cx="3274773" cy="24557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lvl="0" algn="ctr"/>
            <a:r>
              <a:rPr lang="lt-LT" b="1" dirty="0" smtClean="0"/>
              <a:t>Elektros energijos tausojimo rodiklio gerinimo veiksmai:</a:t>
            </a:r>
            <a:endParaRPr lang="lt-LT" dirty="0"/>
          </a:p>
        </p:txBody>
      </p:sp>
      <p:pic>
        <p:nvPicPr>
          <p:cNvPr id="15" name="Picture 2" descr="C:\Users\Loptop\Desktop\100_16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2214554"/>
            <a:ext cx="4000527" cy="3000396"/>
          </a:xfrm>
          <a:prstGeom prst="rect">
            <a:avLst/>
          </a:prstGeom>
          <a:noFill/>
        </p:spPr>
      </p:pic>
      <p:sp>
        <p:nvSpPr>
          <p:cNvPr id="16" name="TextBox 15"/>
          <p:cNvSpPr txBox="1"/>
          <p:nvPr/>
        </p:nvSpPr>
        <p:spPr>
          <a:xfrm>
            <a:off x="4572000" y="1500174"/>
            <a:ext cx="4572000" cy="4031873"/>
          </a:xfrm>
          <a:prstGeom prst="rect">
            <a:avLst/>
          </a:prstGeom>
          <a:noFill/>
        </p:spPr>
        <p:txBody>
          <a:bodyPr wrap="square" rtlCol="0">
            <a:spAutoFit/>
          </a:bodyPr>
          <a:lstStyle/>
          <a:p>
            <a:r>
              <a:rPr lang="lt-LT" sz="3200" dirty="0" smtClean="0"/>
              <a:t>   </a:t>
            </a:r>
          </a:p>
          <a:p>
            <a:r>
              <a:rPr lang="lt-LT" sz="3200" dirty="0" smtClean="0"/>
              <a:t>     Organizavome akciją “Tiek, kiek reikia”, kurios metu kvietėme visus taupyti elektrą. Kiekvieno mėnesio pabaigoje skelbėme sunaudotos elektros duomenis.</a:t>
            </a:r>
            <a:endParaRPr lang="en-US" sz="32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sp>
        <p:nvSpPr>
          <p:cNvPr id="4" name="Turinio vietos rezervavimo ženklas 3"/>
          <p:cNvSpPr>
            <a:spLocks noGrp="1"/>
          </p:cNvSpPr>
          <p:nvPr>
            <p:ph sz="half" idx="2"/>
          </p:nvPr>
        </p:nvSpPr>
        <p:spPr/>
        <p:txBody>
          <a:bodyPr>
            <a:normAutofit fontScale="92500"/>
          </a:bodyPr>
          <a:lstStyle/>
          <a:p>
            <a:pPr>
              <a:buNone/>
            </a:pPr>
            <a:r>
              <a:rPr lang="lt-LT" dirty="0" smtClean="0"/>
              <a:t>        Lapkričio 9- 13 dieną gimnazijoje vyko akcija „Mes už sveiką gyvenimo būdą“. Akcijos metu mokiniai buvo kviečiami kurti sveikatos receptus, ant iškirptų pėdučių rašyti palinkėjimą draugui, šokti pertraukų metu, vaišintis įvairių žolelių arbatomis ir vandeniu. </a:t>
            </a:r>
            <a:endParaRPr lang="en-US" dirty="0" smtClean="0"/>
          </a:p>
          <a:p>
            <a:endParaRPr lang="en-US" dirty="0"/>
          </a:p>
        </p:txBody>
      </p:sp>
      <p:pic>
        <p:nvPicPr>
          <p:cNvPr id="5" name="Picture 37" descr="C:\Users\Asus\AppData\Local\Microsoft\Windows\Temporary Internet Files\Content.Word\100_1396.jpg"/>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214414" y="2786058"/>
            <a:ext cx="2214578" cy="1500198"/>
          </a:xfrm>
          <a:prstGeom prst="rect">
            <a:avLst/>
          </a:prstGeom>
          <a:noFill/>
          <a:ln>
            <a:noFill/>
          </a:ln>
        </p:spPr>
      </p:pic>
      <p:pic>
        <p:nvPicPr>
          <p:cNvPr id="6" name="Picture 25"/>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3174" y="4357694"/>
            <a:ext cx="2214578" cy="1500198"/>
          </a:xfrm>
          <a:prstGeom prst="rect">
            <a:avLst/>
          </a:prstGeom>
          <a:noFill/>
        </p:spPr>
      </p:pic>
      <p:pic>
        <p:nvPicPr>
          <p:cNvPr id="7" name="Picture 39" descr="C:\Users\Asus\AppData\Local\Microsoft\Windows\Temporary Internet Files\Content.Word\100_1404.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4357694"/>
            <a:ext cx="2071702" cy="1500198"/>
          </a:xfrm>
          <a:prstGeom prst="rect">
            <a:avLst/>
          </a:prstGeom>
          <a:noFill/>
          <a:ln>
            <a:noFill/>
          </a:ln>
        </p:spPr>
      </p:pic>
      <p:pic>
        <p:nvPicPr>
          <p:cNvPr id="2050" name="Picture 2" descr="C:\Users\Loptop\Desktop\100_14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596" y="1214422"/>
            <a:ext cx="2214578" cy="150019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pic>
        <p:nvPicPr>
          <p:cNvPr id="7170" name="Picture 2" descr="C:\Users\Loptop\Desktop\100_1571.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500166" y="4786322"/>
            <a:ext cx="2214578" cy="1660933"/>
          </a:xfrm>
          <a:prstGeom prst="rect">
            <a:avLst/>
          </a:prstGeom>
          <a:noFill/>
        </p:spPr>
      </p:pic>
      <p:pic>
        <p:nvPicPr>
          <p:cNvPr id="7171" name="Picture 3" descr="C:\Users\Loptop\Desktop\100_1723.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005258" y="4786323"/>
            <a:ext cx="2209816" cy="1657362"/>
          </a:xfrm>
          <a:prstGeom prst="rect">
            <a:avLst/>
          </a:prstGeom>
          <a:noFill/>
        </p:spPr>
      </p:pic>
      <p:pic>
        <p:nvPicPr>
          <p:cNvPr id="7" name="Picture 2" descr="C:\Users\Loptop\Desktop\100_17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1285860"/>
            <a:ext cx="2229904" cy="1672428"/>
          </a:xfrm>
          <a:prstGeom prst="rect">
            <a:avLst/>
          </a:prstGeom>
          <a:noFill/>
        </p:spPr>
      </p:pic>
      <p:pic>
        <p:nvPicPr>
          <p:cNvPr id="8" name="Picture 3" descr="C:\Users\Loptop\Desktop\100_173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1538" y="3000372"/>
            <a:ext cx="2286016" cy="1714512"/>
          </a:xfrm>
          <a:prstGeom prst="rect">
            <a:avLst/>
          </a:prstGeom>
          <a:noFill/>
        </p:spPr>
      </p:pic>
      <p:sp>
        <p:nvSpPr>
          <p:cNvPr id="9" name="TextBox 8"/>
          <p:cNvSpPr txBox="1"/>
          <p:nvPr/>
        </p:nvSpPr>
        <p:spPr>
          <a:xfrm>
            <a:off x="4143372" y="1571612"/>
            <a:ext cx="4500594" cy="2739211"/>
          </a:xfrm>
          <a:prstGeom prst="rect">
            <a:avLst/>
          </a:prstGeom>
          <a:noFill/>
        </p:spPr>
        <p:txBody>
          <a:bodyPr wrap="square" rtlCol="0">
            <a:spAutoFit/>
          </a:bodyPr>
          <a:lstStyle/>
          <a:p>
            <a:r>
              <a:rPr lang="lt-LT" sz="3200" dirty="0" smtClean="0"/>
              <a:t>  </a:t>
            </a:r>
            <a:r>
              <a:rPr lang="lt-LT" sz="2800" dirty="0" smtClean="0"/>
              <a:t>Mokyklos gėles ir auginamus daigelius stengėmės laistyti ežero vandeniu ir akvariumų valymo metu liekančiu vandeniu.</a:t>
            </a:r>
            <a:endParaRPr lang="en-US" sz="2800" dirty="0"/>
          </a:p>
        </p:txBody>
      </p:sp>
      <p:pic>
        <p:nvPicPr>
          <p:cNvPr id="10" name="Picture 2" descr="C:\Users\Loptop\Desktop\100_159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00826" y="4786322"/>
            <a:ext cx="2114536" cy="158590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sp>
        <p:nvSpPr>
          <p:cNvPr id="4" name="Turinio vietos rezervavimo ženklas 3"/>
          <p:cNvSpPr>
            <a:spLocks noGrp="1"/>
          </p:cNvSpPr>
          <p:nvPr>
            <p:ph sz="half" idx="2"/>
          </p:nvPr>
        </p:nvSpPr>
        <p:spPr/>
        <p:txBody>
          <a:bodyPr/>
          <a:lstStyle/>
          <a:p>
            <a:pPr>
              <a:buNone/>
            </a:pPr>
            <a:endParaRPr lang="lt-LT" dirty="0" smtClean="0"/>
          </a:p>
          <a:p>
            <a:pPr>
              <a:buNone/>
            </a:pPr>
            <a:endParaRPr lang="en-US" dirty="0"/>
          </a:p>
        </p:txBody>
      </p:sp>
      <p:pic>
        <p:nvPicPr>
          <p:cNvPr id="15362" name="Picture 2" descr="C:\Users\Loptop\Desktop\100_1724.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348706"/>
            <a:ext cx="4038600" cy="3028950"/>
          </a:xfrm>
          <a:prstGeom prst="rect">
            <a:avLst/>
          </a:prstGeom>
          <a:noFill/>
        </p:spPr>
      </p:pic>
      <p:sp>
        <p:nvSpPr>
          <p:cNvPr id="6" name="TextBox 5"/>
          <p:cNvSpPr txBox="1"/>
          <p:nvPr/>
        </p:nvSpPr>
        <p:spPr>
          <a:xfrm>
            <a:off x="4857752" y="1643050"/>
            <a:ext cx="3500462" cy="4401205"/>
          </a:xfrm>
          <a:prstGeom prst="rect">
            <a:avLst/>
          </a:prstGeom>
          <a:noFill/>
        </p:spPr>
        <p:txBody>
          <a:bodyPr wrap="square" rtlCol="0">
            <a:spAutoFit/>
          </a:bodyPr>
          <a:lstStyle/>
          <a:p>
            <a:r>
              <a:rPr lang="lt-LT" sz="2800" dirty="0" smtClean="0"/>
              <a:t>  Lauko gėlynus papuošėme surinktomis nuo žemės medžių žievių atplaišomis, kurias patys rinkome ir išpylėme, nes toks būdas leidžia taupyti drėgmę ir tausoti vandenį.</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sp>
        <p:nvSpPr>
          <p:cNvPr id="4" name="Turinio vietos rezervavimo ženklas 3"/>
          <p:cNvSpPr>
            <a:spLocks noGrp="1"/>
          </p:cNvSpPr>
          <p:nvPr>
            <p:ph sz="half" idx="2"/>
          </p:nvPr>
        </p:nvSpPr>
        <p:spPr/>
        <p:txBody>
          <a:bodyPr>
            <a:normAutofit fontScale="92500"/>
          </a:bodyPr>
          <a:lstStyle/>
          <a:p>
            <a:pPr>
              <a:buNone/>
            </a:pPr>
            <a:r>
              <a:rPr lang="lt-LT" dirty="0" smtClean="0"/>
              <a:t>            Rugsėjo 7 – 8 dienomis buvo vykdomas geriausiai tvarkomų mokyklų aplinkos konkursas. Konkursą inicijavo Ignalinos kultūros ir sporto centras. Nors stengėmės taupiai naudoti vandenį, šiais metais komisija skyrė mums pirmą vietą.</a:t>
            </a:r>
          </a:p>
          <a:p>
            <a:endParaRPr lang="en-US" dirty="0"/>
          </a:p>
        </p:txBody>
      </p:sp>
      <p:pic>
        <p:nvPicPr>
          <p:cNvPr id="1843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00034" y="2000240"/>
            <a:ext cx="4038600" cy="29388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en-US" dirty="0" err="1" smtClean="0"/>
              <a:t>Vandens</a:t>
            </a:r>
            <a:r>
              <a:rPr lang="lt-LT" dirty="0" smtClean="0"/>
              <a:t> tausojimo rodiklio gerinimo veiksmai:</a:t>
            </a:r>
            <a:endParaRPr lang="en-US" dirty="0"/>
          </a:p>
        </p:txBody>
      </p:sp>
      <p:sp>
        <p:nvSpPr>
          <p:cNvPr id="4" name="Turinio vietos rezervavimo ženklas 3"/>
          <p:cNvSpPr>
            <a:spLocks noGrp="1"/>
          </p:cNvSpPr>
          <p:nvPr>
            <p:ph sz="half" idx="2"/>
          </p:nvPr>
        </p:nvSpPr>
        <p:spPr/>
        <p:txBody>
          <a:bodyPr/>
          <a:lstStyle/>
          <a:p>
            <a:pPr>
              <a:buNone/>
            </a:pPr>
            <a:r>
              <a:rPr lang="lt-LT" dirty="0" smtClean="0"/>
              <a:t>       Mokiniai rinko dainas apie meilę ir pagarbą gamtai. Atkreipė dėmesį į tas dainas, kurios skirtos žemei ir vandeniui seniau ir dabar. Dainas atliko </a:t>
            </a:r>
            <a:r>
              <a:rPr lang="lt-LT" dirty="0" err="1" smtClean="0"/>
              <a:t>Paliesiaus</a:t>
            </a:r>
            <a:r>
              <a:rPr lang="lt-LT" dirty="0" smtClean="0"/>
              <a:t> dvare.</a:t>
            </a:r>
            <a:endParaRPr lang="en-US" dirty="0"/>
          </a:p>
        </p:txBody>
      </p:sp>
      <p:pic>
        <p:nvPicPr>
          <p:cNvPr id="1026" name="Picture 2" descr="C:\Users\Loptop\Desktop\702_0098.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57158" y="1285860"/>
            <a:ext cx="2286016" cy="1714512"/>
          </a:xfrm>
          <a:prstGeom prst="rect">
            <a:avLst/>
          </a:prstGeom>
          <a:noFill/>
        </p:spPr>
      </p:pic>
      <p:pic>
        <p:nvPicPr>
          <p:cNvPr id="1027" name="Picture 3" descr="C:\Users\Loptop\Desktop\702_03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3174" y="5000636"/>
            <a:ext cx="2298688" cy="1723793"/>
          </a:xfrm>
          <a:prstGeom prst="rect">
            <a:avLst/>
          </a:prstGeom>
          <a:noFill/>
        </p:spPr>
      </p:pic>
      <p:pic>
        <p:nvPicPr>
          <p:cNvPr id="1028" name="Picture 4" descr="C:\Users\Loptop\Desktop\702_03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853" y="3134885"/>
            <a:ext cx="2392729" cy="179431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algn="ctr"/>
            <a:r>
              <a:rPr lang="en-US" b="1" dirty="0" err="1" smtClean="0"/>
              <a:t>Vandens</a:t>
            </a:r>
            <a:r>
              <a:rPr lang="lt-LT" b="1" dirty="0" smtClean="0"/>
              <a:t> tausojimo rodiklio gerinimo veiksmai:</a:t>
            </a:r>
            <a:endParaRPr lang="lt-LT" dirty="0"/>
          </a:p>
        </p:txBody>
      </p:sp>
      <p:sp>
        <p:nvSpPr>
          <p:cNvPr id="5" name="Turinio vietos rezervavimo ženklas 4"/>
          <p:cNvSpPr>
            <a:spLocks noGrp="1"/>
          </p:cNvSpPr>
          <p:nvPr>
            <p:ph sz="half" idx="1"/>
          </p:nvPr>
        </p:nvSpPr>
        <p:spPr>
          <a:xfrm>
            <a:off x="3059832" y="2060848"/>
            <a:ext cx="3528392" cy="720080"/>
          </a:xfrm>
        </p:spPr>
        <p:txBody>
          <a:bodyPr>
            <a:normAutofit/>
          </a:bodyPr>
          <a:lstStyle/>
          <a:p>
            <a:pPr algn="ctr">
              <a:buNone/>
            </a:pPr>
            <a:r>
              <a:rPr lang="lt-LT" b="1" dirty="0" smtClean="0">
                <a:solidFill>
                  <a:srgbClr val="123F1E"/>
                </a:solidFill>
              </a:rPr>
              <a:t>Rezultatai</a:t>
            </a:r>
            <a:r>
              <a:rPr lang="en-US" b="1" dirty="0" smtClean="0">
                <a:solidFill>
                  <a:srgbClr val="123F1E"/>
                </a:solidFill>
              </a:rPr>
              <a:t> per </a:t>
            </a:r>
            <a:r>
              <a:rPr lang="en-US" b="1" dirty="0" err="1" smtClean="0">
                <a:solidFill>
                  <a:srgbClr val="123F1E"/>
                </a:solidFill>
              </a:rPr>
              <a:t>metus</a:t>
            </a:r>
            <a:r>
              <a:rPr lang="lt-LT" b="1" dirty="0" smtClean="0">
                <a:solidFill>
                  <a:srgbClr val="123F1E"/>
                </a:solidFill>
              </a:rPr>
              <a:t>:</a:t>
            </a:r>
          </a:p>
          <a:p>
            <a:pPr>
              <a:buNone/>
            </a:pPr>
            <a:endParaRPr lang="lt-LT" dirty="0" smtClean="0"/>
          </a:p>
          <a:p>
            <a:pPr>
              <a:buNone/>
            </a:pPr>
            <a:endParaRPr lang="lt-LT" dirty="0"/>
          </a:p>
        </p:txBody>
      </p:sp>
      <p:graphicFrame>
        <p:nvGraphicFramePr>
          <p:cNvPr id="7" name="Lentelė 6"/>
          <p:cNvGraphicFramePr>
            <a:graphicFrameLocks noGrp="1"/>
          </p:cNvGraphicFramePr>
          <p:nvPr/>
        </p:nvGraphicFramePr>
        <p:xfrm>
          <a:off x="251520" y="3068960"/>
          <a:ext cx="8424936" cy="1806507"/>
        </p:xfrm>
        <a:graphic>
          <a:graphicData uri="http://schemas.openxmlformats.org/drawingml/2006/table">
            <a:tbl>
              <a:tblPr firstRow="1" bandRow="1">
                <a:tableStyleId>{5C22544A-7EE6-4342-B048-85BDC9FD1C3A}</a:tableStyleId>
              </a:tblPr>
              <a:tblGrid>
                <a:gridCol w="2396083"/>
                <a:gridCol w="1816385"/>
                <a:gridCol w="2106234"/>
                <a:gridCol w="2106234"/>
              </a:tblGrid>
              <a:tr h="692069">
                <a:tc>
                  <a:txBody>
                    <a:bodyPr/>
                    <a:lstStyle/>
                    <a:p>
                      <a:pPr algn="ctr"/>
                      <a:r>
                        <a:rPr lang="en-US" dirty="0" err="1" smtClean="0"/>
                        <a:t>Laikotarpis</a:t>
                      </a:r>
                      <a:endParaRPr lang="lt-LT" dirty="0"/>
                    </a:p>
                  </a:txBody>
                  <a:tcPr/>
                </a:tc>
                <a:tc>
                  <a:txBody>
                    <a:bodyPr/>
                    <a:lstStyle/>
                    <a:p>
                      <a:r>
                        <a:rPr lang="en-US" dirty="0" err="1" smtClean="0"/>
                        <a:t>Iki</a:t>
                      </a:r>
                      <a:r>
                        <a:rPr lang="en-US" baseline="0" dirty="0" smtClean="0"/>
                        <a:t> </a:t>
                      </a:r>
                      <a:r>
                        <a:rPr lang="en-US" baseline="0" dirty="0" err="1" smtClean="0"/>
                        <a:t>projekto</a:t>
                      </a:r>
                      <a:r>
                        <a:rPr lang="lt-LT" dirty="0" smtClean="0"/>
                        <a:t>  </a:t>
                      </a:r>
                    </a:p>
                    <a:p>
                      <a:r>
                        <a:rPr lang="lt-LT" dirty="0" smtClean="0"/>
                        <a:t>(kai netaupėme)</a:t>
                      </a:r>
                      <a:endParaRPr lang="lt-L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Projekto</a:t>
                      </a:r>
                      <a:r>
                        <a:rPr lang="en-US" dirty="0" smtClean="0"/>
                        <a:t> </a:t>
                      </a:r>
                      <a:r>
                        <a:rPr lang="en-US" dirty="0" err="1" smtClean="0"/>
                        <a:t>metu</a:t>
                      </a:r>
                      <a:r>
                        <a:rPr lang="en-US" dirty="0" smtClean="0"/>
                        <a:t> </a:t>
                      </a:r>
                      <a:r>
                        <a:rPr lang="lt-LT" dirty="0" smtClean="0"/>
                        <a:t>(taupėme)</a:t>
                      </a:r>
                    </a:p>
                    <a:p>
                      <a:pPr algn="ctr"/>
                      <a:endParaRPr lang="lt-LT" dirty="0"/>
                    </a:p>
                  </a:txBody>
                  <a:tcPr/>
                </a:tc>
                <a:tc>
                  <a:txBody>
                    <a:bodyPr/>
                    <a:lstStyle/>
                    <a:p>
                      <a:pPr algn="ctr"/>
                      <a:r>
                        <a:rPr lang="lt-LT" dirty="0" smtClean="0"/>
                        <a:t>Sutaupėme</a:t>
                      </a:r>
                      <a:endParaRPr lang="lt-LT" dirty="0"/>
                    </a:p>
                  </a:txBody>
                  <a:tcPr/>
                </a:tc>
              </a:tr>
              <a:tr h="892107">
                <a:tc>
                  <a:txBody>
                    <a:bodyPr/>
                    <a:lstStyle/>
                    <a:p>
                      <a:r>
                        <a:rPr lang="en-US" dirty="0" err="1" smtClean="0"/>
                        <a:t>Vanduo</a:t>
                      </a:r>
                      <a:endParaRPr lang="lt-LT" dirty="0"/>
                    </a:p>
                  </a:txBody>
                  <a:tcPr/>
                </a:tc>
                <a:tc>
                  <a:txBody>
                    <a:bodyPr/>
                    <a:lstStyle/>
                    <a:p>
                      <a:pPr algn="ctr"/>
                      <a:r>
                        <a:rPr lang="en-US" dirty="0" smtClean="0"/>
                        <a:t>861 </a:t>
                      </a:r>
                      <a:r>
                        <a:rPr lang="lt-LT" dirty="0" smtClean="0"/>
                        <a:t>m</a:t>
                      </a:r>
                      <a:r>
                        <a:rPr lang="lt-LT" baseline="30000" dirty="0" smtClean="0"/>
                        <a:t>3</a:t>
                      </a:r>
                      <a:endParaRPr lang="en-US" dirty="0" smtClean="0"/>
                    </a:p>
                    <a:p>
                      <a:pPr algn="ctr"/>
                      <a:r>
                        <a:rPr lang="en-US" dirty="0" smtClean="0"/>
                        <a:t>2704</a:t>
                      </a:r>
                      <a:r>
                        <a:rPr lang="lt-LT" dirty="0" smtClean="0"/>
                        <a:t> </a:t>
                      </a:r>
                      <a:r>
                        <a:rPr lang="en-US" dirty="0" err="1" smtClean="0"/>
                        <a:t>eur</a:t>
                      </a:r>
                      <a:endParaRPr lang="en-US" baseline="30000" dirty="0" smtClean="0"/>
                    </a:p>
                    <a:p>
                      <a:pPr algn="ctr"/>
                      <a:endParaRPr lang="lt-LT"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528</a:t>
                      </a:r>
                      <a:r>
                        <a:rPr lang="lt-LT" dirty="0" smtClean="0"/>
                        <a:t> m</a:t>
                      </a:r>
                      <a:r>
                        <a:rPr lang="lt-LT" baseline="30000" dirty="0" smtClean="0"/>
                        <a:t>3</a:t>
                      </a:r>
                    </a:p>
                    <a:p>
                      <a:pPr algn="ctr"/>
                      <a:r>
                        <a:rPr lang="en-US" dirty="0" smtClean="0"/>
                        <a:t>1658 </a:t>
                      </a:r>
                      <a:r>
                        <a:rPr lang="en-US" dirty="0" err="1" smtClean="0"/>
                        <a:t>eur</a:t>
                      </a:r>
                      <a:endParaRPr lang="lt-LT" dirty="0"/>
                    </a:p>
                  </a:txBody>
                  <a:tcPr/>
                </a:tc>
                <a:tc>
                  <a:txBody>
                    <a:bodyPr/>
                    <a:lstStyle/>
                    <a:p>
                      <a:pPr algn="ctr"/>
                      <a:r>
                        <a:rPr lang="en-US" dirty="0" smtClean="0"/>
                        <a:t>333 </a:t>
                      </a:r>
                      <a:r>
                        <a:rPr lang="lt-LT" dirty="0" smtClean="0"/>
                        <a:t>m</a:t>
                      </a:r>
                      <a:r>
                        <a:rPr lang="lt-LT" baseline="30000" dirty="0" smtClean="0"/>
                        <a:t>3</a:t>
                      </a:r>
                      <a:endParaRPr lang="en-US" baseline="30000" dirty="0" smtClean="0"/>
                    </a:p>
                    <a:p>
                      <a:pPr algn="ctr"/>
                      <a:r>
                        <a:rPr lang="en-US" dirty="0" smtClean="0"/>
                        <a:t>1046 </a:t>
                      </a:r>
                      <a:r>
                        <a:rPr lang="en-US" dirty="0" err="1" smtClean="0"/>
                        <a:t>eur</a:t>
                      </a:r>
                      <a:endParaRPr lang="lt-LT"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p:txBody>
          <a:bodyPr>
            <a:normAutofit/>
          </a:bodyPr>
          <a:lstStyle/>
          <a:p>
            <a:pPr>
              <a:buNone/>
            </a:pPr>
            <a:r>
              <a:rPr lang="lt-LT" dirty="0" smtClean="0"/>
              <a:t>      Visi komandos nariai vykdėme veiklas, bet labai norėjome nuveikti kažkokį didžiulį darbą, kuris priverstų mokinius dar labiau atkreipti dėmesį į juos supančią aplinką.</a:t>
            </a:r>
            <a:endParaRPr lang="en-US" dirty="0"/>
          </a:p>
        </p:txBody>
      </p:sp>
      <p:pic>
        <p:nvPicPr>
          <p:cNvPr id="19458" name="Picture 2" descr="C:\Users\Loptop\Desktop\Klaustukas.png"/>
          <p:cNvPicPr>
            <a:picLocks noGrp="1" noChangeAspect="1" noChangeArrowheads="1"/>
          </p:cNvPicPr>
          <p:nvPr>
            <p:ph sz="half" idx="1"/>
          </p:nvPr>
        </p:nvPicPr>
        <p:blipFill>
          <a:blip r:embed="rId2"/>
          <a:srcRect/>
          <a:stretch>
            <a:fillRect/>
          </a:stretch>
        </p:blipFill>
        <p:spPr bwMode="auto">
          <a:xfrm>
            <a:off x="1285852" y="1857364"/>
            <a:ext cx="2786082" cy="278608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p:txBody>
          <a:bodyPr>
            <a:normAutofit fontScale="85000" lnSpcReduction="20000"/>
          </a:bodyPr>
          <a:lstStyle/>
          <a:p>
            <a:pPr>
              <a:buNone/>
            </a:pPr>
            <a:r>
              <a:rPr lang="lt-LT" dirty="0" smtClean="0"/>
              <a:t>       Vieno posėdžio metu, nagrinėdami gamtos mokslų egzaminų rezultatus, suvokėme, kad gamtos mokslai atveria galimybes geriau pažinti gamtą ir staiga “Darni mokykla” projekto komandos narei Juditai </a:t>
            </a:r>
            <a:r>
              <a:rPr lang="lt-LT" dirty="0" err="1" smtClean="0"/>
              <a:t>Motiejonienei</a:t>
            </a:r>
            <a:r>
              <a:rPr lang="lt-LT" dirty="0" smtClean="0"/>
              <a:t> gimė mintis, kad įkūrus gamtos mokslų laboratoriją, mes mokiniams suteiksime daugiau žinių ir galimybių pažinti ir pamilti gamtą.</a:t>
            </a:r>
            <a:endParaRPr lang="en-US" dirty="0"/>
          </a:p>
        </p:txBody>
      </p:sp>
      <p:pic>
        <p:nvPicPr>
          <p:cNvPr id="19458" name="Picture 2" descr="C:\Users\Loptop\Desktop\Klaustukas.png"/>
          <p:cNvPicPr>
            <a:picLocks noGrp="1" noChangeAspect="1" noChangeArrowheads="1"/>
          </p:cNvPicPr>
          <p:nvPr>
            <p:ph sz="half" idx="1"/>
          </p:nvPr>
        </p:nvPicPr>
        <p:blipFill>
          <a:blip r:embed="rId2"/>
          <a:srcRect/>
          <a:stretch>
            <a:fillRect/>
          </a:stretch>
        </p:blipFill>
        <p:spPr bwMode="auto">
          <a:xfrm>
            <a:off x="1285852" y="1857364"/>
            <a:ext cx="2786082" cy="278608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p:txBody>
          <a:bodyPr>
            <a:normAutofit fontScale="92500" lnSpcReduction="10000"/>
          </a:bodyPr>
          <a:lstStyle/>
          <a:p>
            <a:pPr>
              <a:buNone/>
            </a:pPr>
            <a:r>
              <a:rPr lang="lt-LT" dirty="0" smtClean="0"/>
              <a:t>      Po posėdžio ilgai tylėjome ir kažko laukėme.</a:t>
            </a:r>
          </a:p>
          <a:p>
            <a:pPr>
              <a:buNone/>
            </a:pPr>
            <a:r>
              <a:rPr lang="lt-LT" dirty="0" smtClean="0"/>
              <a:t>       Pirmoji pokalbį pradėjo gimnazijos </a:t>
            </a:r>
            <a:r>
              <a:rPr lang="en-US" dirty="0" smtClean="0"/>
              <a:t>D</a:t>
            </a:r>
            <a:r>
              <a:rPr lang="lt-LT" dirty="0" err="1" smtClean="0"/>
              <a:t>irektorė</a:t>
            </a:r>
            <a:r>
              <a:rPr lang="en-US" dirty="0" smtClean="0"/>
              <a:t> </a:t>
            </a:r>
            <a:r>
              <a:rPr lang="en-US" dirty="0" err="1" smtClean="0"/>
              <a:t>Valentina</a:t>
            </a:r>
            <a:r>
              <a:rPr lang="en-US" dirty="0" smtClean="0"/>
              <a:t> </a:t>
            </a:r>
            <a:r>
              <a:rPr lang="lt-LT" dirty="0" err="1" smtClean="0"/>
              <a:t>Čeponienė</a:t>
            </a:r>
            <a:r>
              <a:rPr lang="lt-LT" dirty="0" smtClean="0"/>
              <a:t>, kuri pasiūlė pabandyti pamodeliuoti, kaip atrodytų, kur ta laboratorija galėtų būti įrengta ir kiek tai kainuotų.</a:t>
            </a:r>
            <a:endParaRPr lang="en-US" dirty="0"/>
          </a:p>
        </p:txBody>
      </p:sp>
      <p:pic>
        <p:nvPicPr>
          <p:cNvPr id="19458" name="Picture 2" descr="C:\Users\Loptop\Desktop\Klaustukas.png"/>
          <p:cNvPicPr>
            <a:picLocks noGrp="1" noChangeAspect="1" noChangeArrowheads="1"/>
          </p:cNvPicPr>
          <p:nvPr>
            <p:ph sz="half" idx="1"/>
          </p:nvPr>
        </p:nvPicPr>
        <p:blipFill>
          <a:blip r:embed="rId2"/>
          <a:srcRect/>
          <a:stretch>
            <a:fillRect/>
          </a:stretch>
        </p:blipFill>
        <p:spPr bwMode="auto">
          <a:xfrm>
            <a:off x="1285852" y="1857364"/>
            <a:ext cx="2786082" cy="278608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p:txBody>
          <a:bodyPr>
            <a:normAutofit lnSpcReduction="10000"/>
          </a:bodyPr>
          <a:lstStyle/>
          <a:p>
            <a:pPr>
              <a:buNone/>
            </a:pPr>
            <a:r>
              <a:rPr lang="lt-LT" dirty="0" smtClean="0"/>
              <a:t>      Pradėjome visa komanda veikti:</a:t>
            </a:r>
          </a:p>
          <a:p>
            <a:pPr>
              <a:buNone/>
            </a:pPr>
            <a:r>
              <a:rPr lang="lt-LT" dirty="0" smtClean="0"/>
              <a:t>     ieškojome, kas galėtų mums įrengti gamtos mokslų laboratoriją;</a:t>
            </a:r>
          </a:p>
          <a:p>
            <a:pPr>
              <a:buNone/>
            </a:pPr>
            <a:r>
              <a:rPr lang="lt-LT" dirty="0" smtClean="0"/>
              <a:t>     modeliavome gamtos mokslų laboratorijos įrengimą;</a:t>
            </a:r>
          </a:p>
          <a:p>
            <a:pPr>
              <a:buNone/>
            </a:pPr>
            <a:r>
              <a:rPr lang="lt-LT" dirty="0" smtClean="0"/>
              <a:t>     paskaičiavome, kiek tai kainuotų.</a:t>
            </a:r>
          </a:p>
          <a:p>
            <a:pPr>
              <a:buNone/>
            </a:pPr>
            <a:endParaRPr lang="en-US" dirty="0"/>
          </a:p>
        </p:txBody>
      </p:sp>
      <p:pic>
        <p:nvPicPr>
          <p:cNvPr id="19458" name="Picture 2" descr="C:\Users\Loptop\Desktop\Klaustukas.png"/>
          <p:cNvPicPr>
            <a:picLocks noGrp="1" noChangeAspect="1" noChangeArrowheads="1"/>
          </p:cNvPicPr>
          <p:nvPr>
            <p:ph sz="half" idx="1"/>
          </p:nvPr>
        </p:nvPicPr>
        <p:blipFill>
          <a:blip r:embed="rId2"/>
          <a:srcRect/>
          <a:stretch>
            <a:fillRect/>
          </a:stretch>
        </p:blipFill>
        <p:spPr bwMode="auto">
          <a:xfrm>
            <a:off x="1285852" y="1857364"/>
            <a:ext cx="2786082" cy="27860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Elektros energijos tausojimo rodiklio gerinimo veiksmai:</a:t>
            </a:r>
            <a:endParaRPr lang="en-US" dirty="0"/>
          </a:p>
        </p:txBody>
      </p:sp>
      <p:sp>
        <p:nvSpPr>
          <p:cNvPr id="4" name="Turinio vietos rezervavimo ženklas 3"/>
          <p:cNvSpPr>
            <a:spLocks noGrp="1"/>
          </p:cNvSpPr>
          <p:nvPr>
            <p:ph sz="half" idx="2"/>
          </p:nvPr>
        </p:nvSpPr>
        <p:spPr>
          <a:xfrm>
            <a:off x="4648200" y="1600201"/>
            <a:ext cx="4038600" cy="2543180"/>
          </a:xfrm>
        </p:spPr>
        <p:txBody>
          <a:bodyPr>
            <a:noAutofit/>
          </a:bodyPr>
          <a:lstStyle/>
          <a:p>
            <a:pPr>
              <a:buNone/>
            </a:pPr>
            <a:r>
              <a:rPr lang="lt-LT" sz="3200" dirty="0" smtClean="0"/>
              <a:t>       Organizuojant akciją “Tiek, kiek reikia”, mokiniai gamino šviestuvų modelius ir ant jų rašė frazes:</a:t>
            </a:r>
          </a:p>
          <a:p>
            <a:pPr>
              <a:buNone/>
            </a:pPr>
            <a:r>
              <a:rPr lang="lt-LT" sz="3200" dirty="0" smtClean="0"/>
              <a:t>       “Žinok”</a:t>
            </a:r>
          </a:p>
          <a:p>
            <a:pPr>
              <a:buNone/>
            </a:pPr>
            <a:r>
              <a:rPr lang="lt-LT" sz="3200" dirty="0" smtClean="0"/>
              <a:t>       “Sustok”</a:t>
            </a:r>
          </a:p>
          <a:p>
            <a:pPr>
              <a:buNone/>
            </a:pPr>
            <a:r>
              <a:rPr lang="lt-LT" sz="3200" dirty="0" smtClean="0"/>
              <a:t>       “Galvok”</a:t>
            </a:r>
            <a:endParaRPr lang="en-US" sz="3200" dirty="0"/>
          </a:p>
        </p:txBody>
      </p:sp>
      <p:pic>
        <p:nvPicPr>
          <p:cNvPr id="5" name="Picture 6" descr="C:\Users\Loptop\Desktop\100_1608.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428596" y="2143116"/>
            <a:ext cx="2003575" cy="1500198"/>
          </a:xfrm>
          <a:prstGeom prst="rect">
            <a:avLst/>
          </a:prstGeom>
          <a:noFill/>
        </p:spPr>
      </p:pic>
      <p:pic>
        <p:nvPicPr>
          <p:cNvPr id="6" name="Picture 3" descr="C:\Users\Loptop\Desktop\100_1603.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714612" y="2143116"/>
            <a:ext cx="2000264" cy="1500198"/>
          </a:xfrm>
          <a:prstGeom prst="rect">
            <a:avLst/>
          </a:prstGeom>
          <a:noFill/>
        </p:spPr>
      </p:pic>
      <p:pic>
        <p:nvPicPr>
          <p:cNvPr id="7" name="Picture 5" descr="C:\Users\Loptop\Desktop\100_160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596" y="4071942"/>
            <a:ext cx="2071702" cy="1553575"/>
          </a:xfrm>
          <a:prstGeom prst="rect">
            <a:avLst/>
          </a:prstGeom>
          <a:noFill/>
        </p:spPr>
      </p:pic>
      <p:pic>
        <p:nvPicPr>
          <p:cNvPr id="8" name="Picture 4" descr="C:\Users\Loptop\Desktop\100_1605.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714612" y="4071942"/>
            <a:ext cx="2095515" cy="157163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a:xfrm>
            <a:off x="4648200" y="2357430"/>
            <a:ext cx="4038600" cy="3768733"/>
          </a:xfrm>
        </p:spPr>
        <p:txBody>
          <a:bodyPr>
            <a:normAutofit/>
          </a:bodyPr>
          <a:lstStyle/>
          <a:p>
            <a:pPr>
              <a:buNone/>
            </a:pPr>
            <a:r>
              <a:rPr lang="lt-LT" dirty="0" smtClean="0"/>
              <a:t>      Gavus pritarimą gimnazijos tarybos, metodinės tarybos, pradėjome užsakymų maratoną.</a:t>
            </a:r>
            <a:endParaRPr lang="en-US" dirty="0"/>
          </a:p>
        </p:txBody>
      </p:sp>
      <p:pic>
        <p:nvPicPr>
          <p:cNvPr id="19458" name="Picture 2" descr="C:\Users\Loptop\Desktop\Klaustukas.png"/>
          <p:cNvPicPr>
            <a:picLocks noGrp="1" noChangeAspect="1" noChangeArrowheads="1"/>
          </p:cNvPicPr>
          <p:nvPr>
            <p:ph sz="half" idx="1"/>
          </p:nvPr>
        </p:nvPicPr>
        <p:blipFill>
          <a:blip r:embed="rId2"/>
          <a:srcRect/>
          <a:stretch>
            <a:fillRect/>
          </a:stretch>
        </p:blipFill>
        <p:spPr bwMode="auto">
          <a:xfrm>
            <a:off x="1285852" y="1857364"/>
            <a:ext cx="2786082" cy="278608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a:xfrm>
            <a:off x="4429124" y="1214423"/>
            <a:ext cx="4714876" cy="3929090"/>
          </a:xfrm>
        </p:spPr>
        <p:txBody>
          <a:bodyPr>
            <a:normAutofit fontScale="70000" lnSpcReduction="20000"/>
          </a:bodyPr>
          <a:lstStyle/>
          <a:p>
            <a:pPr>
              <a:buNone/>
            </a:pPr>
            <a:r>
              <a:rPr lang="lt-LT" dirty="0" smtClean="0"/>
              <a:t>          Gegužės 25 dieną, dalyvaujant Ignalinos rajono merui Henrikui </a:t>
            </a:r>
            <a:r>
              <a:rPr lang="lt-LT" dirty="0" err="1" smtClean="0"/>
              <a:t>Šiaudiniui</a:t>
            </a:r>
            <a:r>
              <a:rPr lang="lt-LT" dirty="0" smtClean="0"/>
              <a:t>, mero pavaduotojui Gintautui Kinduriui ir Švietimo, kultūros ir sporto skyriaus vedėjai Rimantai Vilčinskienei, duris atvėrė ką tik įrengta moderni gamtos mokslų laboratorija. Svečiai galėjo susipažinti su jau dabar mokinių atliekamais eksperimentais, tiriamaisiais darbais. Gamtos mokslų laboratorija suteiks mokiniams platesnes galimybes tyrinėti, pažinti, o tai padės giliau suprasti dėsningumus, patiems nuosekliai atlikti sudėtingesnius mokslinius tyrimus</a:t>
            </a:r>
          </a:p>
          <a:p>
            <a:endParaRPr lang="en-US"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214423"/>
            <a:ext cx="2166164" cy="1571636"/>
          </a:xfrm>
          <a:prstGeom prst="rect">
            <a:avLst/>
          </a:prstGeom>
          <a:noFill/>
          <a:ln w="9525">
            <a:noFill/>
            <a:miter lim="800000"/>
            <a:headEnd/>
            <a:tailEnd/>
          </a:ln>
          <a:effectLst/>
        </p:spPr>
      </p:pic>
      <p:pic>
        <p:nvPicPr>
          <p:cNvPr id="20482" name="Picture 2"/>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1857356" y="2857496"/>
            <a:ext cx="2428892" cy="1584662"/>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0364" y="5143512"/>
            <a:ext cx="2347248" cy="1571636"/>
          </a:xfrm>
          <a:prstGeom prst="rect">
            <a:avLst/>
          </a:prstGeom>
          <a:noFill/>
          <a:ln w="9525">
            <a:noFill/>
            <a:miter lim="800000"/>
            <a:headEnd/>
            <a:tailEnd/>
          </a:ln>
          <a:effec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34" y="4500570"/>
            <a:ext cx="2286016" cy="1499358"/>
          </a:xfrm>
          <a:prstGeom prst="rect">
            <a:avLst/>
          </a:prstGeom>
          <a:noFill/>
          <a:ln w="9525">
            <a:noFill/>
            <a:miter lim="800000"/>
            <a:headEnd/>
            <a:tailEnd/>
          </a:ln>
          <a:effectLst/>
        </p:spPr>
      </p:pic>
      <p:pic>
        <p:nvPicPr>
          <p:cNvPr id="2048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43569" y="5120676"/>
            <a:ext cx="2238597" cy="15230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4000" dirty="0" smtClean="0"/>
              <a:t>Pats didžiausias mūsų laimėjimas</a:t>
            </a:r>
            <a:endParaRPr lang="en-US" sz="4000" dirty="0"/>
          </a:p>
        </p:txBody>
      </p:sp>
      <p:sp>
        <p:nvSpPr>
          <p:cNvPr id="4" name="Turinio vietos rezervavimo ženklas 3"/>
          <p:cNvSpPr>
            <a:spLocks noGrp="1"/>
          </p:cNvSpPr>
          <p:nvPr>
            <p:ph sz="half" idx="2"/>
          </p:nvPr>
        </p:nvSpPr>
        <p:spPr/>
        <p:txBody>
          <a:bodyPr>
            <a:normAutofit fontScale="70000" lnSpcReduction="20000"/>
          </a:bodyPr>
          <a:lstStyle/>
          <a:p>
            <a:pPr>
              <a:buNone/>
            </a:pPr>
            <a:r>
              <a:rPr lang="lt-LT" dirty="0" smtClean="0"/>
              <a:t>        Ignalinos gimnazijoje šiais mokslo metais gamtos mokslų mokytojai kartu su mokiniais turi galimybę naudotis gamtos mokslų laboratorija.</a:t>
            </a:r>
            <a:br>
              <a:rPr lang="lt-LT" dirty="0" smtClean="0"/>
            </a:br>
            <a:r>
              <a:rPr lang="lt-LT" dirty="0" smtClean="0"/>
              <a:t>Tyrinėti mėgsta kiekvienas mokinys ir tyrimas – tai aktyvus mokymo metodas, kai pagrindinis vaidmuo tenka mokiniui. Mokinys formuluoja hipotezes, tiria, randa savo sprendimo kelią ir gauna rezultatą.</a:t>
            </a:r>
            <a:br>
              <a:rPr lang="lt-LT" dirty="0" smtClean="0"/>
            </a:br>
            <a:r>
              <a:rPr lang="lt-LT" dirty="0" smtClean="0"/>
              <a:t>Mokiniai jau atlieka pirmuosius tyrimus ir praktikos darbus, o priemonių pakanka dirbti tik mažose grupelėse arba individualiai. </a:t>
            </a:r>
          </a:p>
          <a:p>
            <a:endParaRPr lang="en-US" dirty="0"/>
          </a:p>
        </p:txBody>
      </p:sp>
      <p:pic>
        <p:nvPicPr>
          <p:cNvPr id="1026"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857356" y="3786190"/>
            <a:ext cx="2571768" cy="17047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1643050"/>
            <a:ext cx="2500330" cy="1655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urinio vietos rezervavimo ženklas 5"/>
          <p:cNvSpPr>
            <a:spLocks noGrp="1"/>
          </p:cNvSpPr>
          <p:nvPr>
            <p:ph idx="1"/>
          </p:nvPr>
        </p:nvSpPr>
        <p:spPr>
          <a:xfrm>
            <a:off x="857224" y="1600200"/>
            <a:ext cx="7829576" cy="4525963"/>
          </a:xfrm>
        </p:spPr>
        <p:txBody>
          <a:bodyPr>
            <a:normAutofit/>
          </a:bodyPr>
          <a:lstStyle/>
          <a:p>
            <a:pPr algn="ctr">
              <a:buNone/>
            </a:pPr>
            <a:r>
              <a:rPr lang="lt-LT" sz="4800" b="1" dirty="0" smtClean="0">
                <a:latin typeface="Times New Roman" pitchFamily="18" charset="0"/>
                <a:cs typeface="Times New Roman" pitchFamily="18" charset="0"/>
              </a:rPr>
              <a:t>Dėkojame už šaunų </a:t>
            </a:r>
          </a:p>
          <a:p>
            <a:pPr algn="ctr">
              <a:buNone/>
            </a:pPr>
            <a:r>
              <a:rPr lang="lt-LT" sz="4800" b="1" dirty="0" smtClean="0">
                <a:latin typeface="Times New Roman" pitchFamily="18" charset="0"/>
                <a:cs typeface="Times New Roman" pitchFamily="18" charset="0"/>
              </a:rPr>
              <a:t>projektą, kuris subūrė mus </a:t>
            </a:r>
          </a:p>
          <a:p>
            <a:pPr algn="ctr">
              <a:buNone/>
            </a:pPr>
            <a:r>
              <a:rPr lang="lt-LT" sz="4800" b="1" dirty="0" smtClean="0">
                <a:latin typeface="Times New Roman" pitchFamily="18" charset="0"/>
                <a:cs typeface="Times New Roman" pitchFamily="18" charset="0"/>
              </a:rPr>
              <a:t>bendrai veiklai mokinių labui...</a:t>
            </a:r>
            <a:endParaRPr lang="en-US" sz="48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pPr lvl="0" algn="ctr"/>
            <a:r>
              <a:rPr lang="lt-LT" b="1" dirty="0" smtClean="0"/>
              <a:t>Elektros energijos tausojimo rodiklio gerinimo veiksmai:</a:t>
            </a:r>
            <a:endParaRPr lang="lt-LT" dirty="0"/>
          </a:p>
        </p:txBody>
      </p:sp>
      <p:sp>
        <p:nvSpPr>
          <p:cNvPr id="3" name="Turinio vietos rezervavimo ženklas 2"/>
          <p:cNvSpPr>
            <a:spLocks noGrp="1"/>
          </p:cNvSpPr>
          <p:nvPr>
            <p:ph idx="1"/>
          </p:nvPr>
        </p:nvSpPr>
        <p:spPr/>
        <p:txBody>
          <a:bodyPr>
            <a:normAutofit/>
          </a:bodyPr>
          <a:lstStyle/>
          <a:p>
            <a:pPr>
              <a:buNone/>
            </a:pPr>
            <a:r>
              <a:rPr lang="lt-LT" dirty="0" smtClean="0"/>
              <a:t>                                Rezultatas per metus:</a:t>
            </a:r>
          </a:p>
          <a:p>
            <a:pPr>
              <a:buNone/>
            </a:pPr>
            <a:r>
              <a:rPr lang="lt-LT" dirty="0" smtClean="0"/>
              <a:t>    </a:t>
            </a:r>
          </a:p>
          <a:p>
            <a:pPr>
              <a:buNone/>
            </a:pPr>
            <a:endParaRPr lang="lt-LT" dirty="0" smtClean="0"/>
          </a:p>
          <a:p>
            <a:pPr>
              <a:buNone/>
            </a:pPr>
            <a:r>
              <a:rPr lang="lt-LT" dirty="0" smtClean="0"/>
              <a:t>     </a:t>
            </a:r>
          </a:p>
          <a:p>
            <a:endParaRPr lang="lt-LT" dirty="0"/>
          </a:p>
        </p:txBody>
      </p:sp>
      <p:graphicFrame>
        <p:nvGraphicFramePr>
          <p:cNvPr id="4" name="Lentelė 3"/>
          <p:cNvGraphicFramePr>
            <a:graphicFrameLocks noGrp="1"/>
          </p:cNvGraphicFramePr>
          <p:nvPr/>
        </p:nvGraphicFramePr>
        <p:xfrm>
          <a:off x="1071538" y="3071808"/>
          <a:ext cx="6716142" cy="2398536"/>
        </p:xfrm>
        <a:graphic>
          <a:graphicData uri="http://schemas.openxmlformats.org/drawingml/2006/table">
            <a:tbl>
              <a:tblPr firstRow="1" bandRow="1">
                <a:tableStyleId>{5C22544A-7EE6-4342-B048-85BDC9FD1C3A}</a:tableStyleId>
              </a:tblPr>
              <a:tblGrid>
                <a:gridCol w="2238714"/>
                <a:gridCol w="2238714"/>
                <a:gridCol w="2238714"/>
              </a:tblGrid>
              <a:tr h="586152">
                <a:tc>
                  <a:txBody>
                    <a:bodyPr/>
                    <a:lstStyle/>
                    <a:p>
                      <a:endParaRPr lang="lt-LT" dirty="0"/>
                    </a:p>
                  </a:txBody>
                  <a:tcPr/>
                </a:tc>
                <a:tc>
                  <a:txBody>
                    <a:bodyPr/>
                    <a:lstStyle/>
                    <a:p>
                      <a:pPr algn="ctr"/>
                      <a:r>
                        <a:rPr lang="en-US" dirty="0" err="1" smtClean="0"/>
                        <a:t>Iki</a:t>
                      </a:r>
                      <a:r>
                        <a:rPr lang="en-US" dirty="0" smtClean="0"/>
                        <a:t> </a:t>
                      </a:r>
                      <a:r>
                        <a:rPr lang="en-US" dirty="0" err="1" smtClean="0"/>
                        <a:t>projekto</a:t>
                      </a:r>
                      <a:r>
                        <a:rPr lang="en-US" dirty="0" smtClean="0"/>
                        <a:t> per </a:t>
                      </a:r>
                      <a:r>
                        <a:rPr lang="en-US" dirty="0" err="1" smtClean="0"/>
                        <a:t>metus</a:t>
                      </a:r>
                      <a:endParaRPr lang="lt-LT" dirty="0"/>
                    </a:p>
                  </a:txBody>
                  <a:tcPr/>
                </a:tc>
                <a:tc>
                  <a:txBody>
                    <a:bodyPr/>
                    <a:lstStyle/>
                    <a:p>
                      <a:pPr algn="ctr"/>
                      <a:r>
                        <a:rPr lang="lt-LT" dirty="0" smtClean="0"/>
                        <a:t>Projekto metu</a:t>
                      </a:r>
                      <a:endParaRPr lang="lt-LT" dirty="0"/>
                    </a:p>
                  </a:txBody>
                  <a:tcPr/>
                </a:tc>
              </a:tr>
              <a:tr h="586152">
                <a:tc>
                  <a:txBody>
                    <a:bodyPr/>
                    <a:lstStyle/>
                    <a:p>
                      <a:pPr algn="ctr"/>
                      <a:r>
                        <a:rPr lang="lt-LT" dirty="0" err="1" smtClean="0"/>
                        <a:t>kWh</a:t>
                      </a:r>
                      <a:r>
                        <a:rPr lang="lt-LT" dirty="0" smtClean="0"/>
                        <a:t>/metai</a:t>
                      </a:r>
                      <a:endParaRPr lang="lt-LT" dirty="0"/>
                    </a:p>
                  </a:txBody>
                  <a:tcPr/>
                </a:tc>
                <a:tc>
                  <a:txBody>
                    <a:bodyPr/>
                    <a:lstStyle/>
                    <a:p>
                      <a:pPr algn="ctr"/>
                      <a:r>
                        <a:rPr lang="en-US" dirty="0" smtClean="0"/>
                        <a:t>31407</a:t>
                      </a:r>
                      <a:endParaRPr lang="lt-LT" dirty="0"/>
                    </a:p>
                  </a:txBody>
                  <a:tcPr/>
                </a:tc>
                <a:tc>
                  <a:txBody>
                    <a:bodyPr/>
                    <a:lstStyle/>
                    <a:p>
                      <a:pPr algn="ctr"/>
                      <a:r>
                        <a:rPr lang="en-US" dirty="0" smtClean="0"/>
                        <a:t>30563</a:t>
                      </a:r>
                      <a:endParaRPr lang="lt-LT" dirty="0"/>
                    </a:p>
                  </a:txBody>
                  <a:tcPr/>
                </a:tc>
              </a:tr>
              <a:tr h="586152">
                <a:tc>
                  <a:txBody>
                    <a:bodyPr/>
                    <a:lstStyle/>
                    <a:p>
                      <a:pPr algn="ctr"/>
                      <a:r>
                        <a:rPr lang="lt-LT" dirty="0" smtClean="0"/>
                        <a:t>Išleistos lėšos</a:t>
                      </a:r>
                      <a:endParaRPr lang="lt-LT" dirty="0"/>
                    </a:p>
                  </a:txBody>
                  <a:tcPr/>
                </a:tc>
                <a:tc>
                  <a:txBody>
                    <a:bodyPr/>
                    <a:lstStyle/>
                    <a:p>
                      <a:pPr algn="ctr"/>
                      <a:r>
                        <a:rPr lang="en-US" dirty="0" smtClean="0"/>
                        <a:t>1881</a:t>
                      </a:r>
                      <a:r>
                        <a:rPr lang="en-US" baseline="0" dirty="0" smtClean="0"/>
                        <a:t> </a:t>
                      </a:r>
                      <a:r>
                        <a:rPr lang="en-US" baseline="0" dirty="0" err="1" smtClean="0"/>
                        <a:t>eur</a:t>
                      </a:r>
                      <a:endParaRPr lang="lt-LT" dirty="0"/>
                    </a:p>
                  </a:txBody>
                  <a:tcPr/>
                </a:tc>
                <a:tc>
                  <a:txBody>
                    <a:bodyPr/>
                    <a:lstStyle/>
                    <a:p>
                      <a:pPr algn="ctr"/>
                      <a:r>
                        <a:rPr lang="en-US" dirty="0" smtClean="0"/>
                        <a:t>1830</a:t>
                      </a:r>
                      <a:r>
                        <a:rPr lang="en-US" baseline="0" dirty="0" smtClean="0"/>
                        <a:t> </a:t>
                      </a:r>
                      <a:r>
                        <a:rPr lang="en-US" baseline="0" dirty="0" err="1" smtClean="0"/>
                        <a:t>eur</a:t>
                      </a:r>
                      <a:endParaRPr lang="lt-LT" dirty="0"/>
                    </a:p>
                  </a:txBody>
                  <a:tcPr/>
                </a:tc>
              </a:tr>
              <a:tr h="586152">
                <a:tc>
                  <a:txBody>
                    <a:bodyPr/>
                    <a:lstStyle/>
                    <a:p>
                      <a:pPr algn="ctr"/>
                      <a:r>
                        <a:rPr lang="lt-LT" dirty="0" smtClean="0"/>
                        <a:t>Sutaupytos lėšos</a:t>
                      </a:r>
                      <a:endParaRPr lang="lt-LT" dirty="0"/>
                    </a:p>
                  </a:txBody>
                  <a:tcPr/>
                </a:tc>
                <a:tc>
                  <a:txBody>
                    <a:bodyPr/>
                    <a:lstStyle/>
                    <a:p>
                      <a:pPr algn="ctr"/>
                      <a:endParaRPr lang="lt-LT" dirty="0"/>
                    </a:p>
                  </a:txBody>
                  <a:tcPr/>
                </a:tc>
                <a:tc>
                  <a:txBody>
                    <a:bodyPr/>
                    <a:lstStyle/>
                    <a:p>
                      <a:pPr algn="ctr"/>
                      <a:r>
                        <a:rPr lang="en-US" dirty="0" smtClean="0"/>
                        <a:t>51 </a:t>
                      </a:r>
                      <a:r>
                        <a:rPr lang="en-US" dirty="0" err="1" smtClean="0"/>
                        <a:t>eur</a:t>
                      </a:r>
                      <a:endParaRPr lang="lt-LT"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654016"/>
            <a:ext cx="8229600" cy="846158"/>
          </a:xfrm>
        </p:spPr>
        <p:txBody>
          <a:bodyPr>
            <a:normAutofit fontScale="90000"/>
          </a:bodyPr>
          <a:lstStyle/>
          <a:p>
            <a:pPr lvl="0" algn="ctr"/>
            <a:r>
              <a:rPr lang="en-US" b="1" dirty="0" err="1" smtClean="0"/>
              <a:t>Atliek</a:t>
            </a:r>
            <a:r>
              <a:rPr lang="lt-LT" b="1" dirty="0" smtClean="0"/>
              <a:t>ų mažinimo rodiklio gerinimo veiksmai:</a:t>
            </a:r>
            <a:r>
              <a:rPr lang="lt-LT" dirty="0" smtClean="0"/>
              <a:t/>
            </a:r>
            <a:br>
              <a:rPr lang="lt-LT" dirty="0" smtClean="0"/>
            </a:br>
            <a:endParaRPr lang="lt-LT" dirty="0"/>
          </a:p>
        </p:txBody>
      </p:sp>
      <p:sp>
        <p:nvSpPr>
          <p:cNvPr id="3" name="Turinio vietos rezervavimo ženklas 2"/>
          <p:cNvSpPr>
            <a:spLocks noGrp="1"/>
          </p:cNvSpPr>
          <p:nvPr>
            <p:ph idx="1"/>
          </p:nvPr>
        </p:nvSpPr>
        <p:spPr/>
        <p:txBody>
          <a:bodyPr/>
          <a:lstStyle/>
          <a:p>
            <a:pPr>
              <a:buNone/>
            </a:pPr>
            <a:r>
              <a:rPr lang="lt-LT" dirty="0" smtClean="0"/>
              <a:t>       Rūšiavimo konteinerius </a:t>
            </a:r>
            <a:r>
              <a:rPr lang="en-US" dirty="0" err="1" smtClean="0"/>
              <a:t>naudojome</a:t>
            </a:r>
            <a:r>
              <a:rPr lang="lt-LT" dirty="0" smtClean="0"/>
              <a:t>  atliekų </a:t>
            </a:r>
            <a:r>
              <a:rPr lang="en-US" dirty="0" smtClean="0"/>
              <a:t>r</a:t>
            </a:r>
            <a:r>
              <a:rPr lang="lt-LT" dirty="0" smtClean="0"/>
              <a:t>ūš</a:t>
            </a:r>
            <a:r>
              <a:rPr lang="en-US" dirty="0" err="1" smtClean="0"/>
              <a:t>iavimui</a:t>
            </a:r>
            <a:r>
              <a:rPr lang="lt-LT" dirty="0" smtClean="0"/>
              <a:t>.</a:t>
            </a:r>
          </a:p>
          <a:p>
            <a:endParaRPr lang="lt-LT" dirty="0"/>
          </a:p>
        </p:txBody>
      </p:sp>
      <p:pic>
        <p:nvPicPr>
          <p:cNvPr id="14338" name="Picture 2" descr="C:\Users\Loptop\Desktop\100_17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00232" y="2714620"/>
            <a:ext cx="5156207" cy="38666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476672"/>
            <a:ext cx="8229600" cy="1183008"/>
          </a:xfrm>
        </p:spPr>
        <p:txBody>
          <a:bodyPr>
            <a:normAutofit fontScale="90000"/>
          </a:bodyPr>
          <a:lstStyle/>
          <a:p>
            <a:pPr algn="ctr"/>
            <a:r>
              <a:rPr lang="en-US" b="1" dirty="0" err="1" smtClean="0"/>
              <a:t>Atliek</a:t>
            </a:r>
            <a:r>
              <a:rPr lang="lt-LT" b="1" dirty="0" smtClean="0"/>
              <a:t>ų mažinimo rodiklio gerinimo veiksmai:</a:t>
            </a:r>
            <a:br>
              <a:rPr lang="lt-LT" b="1" dirty="0" smtClean="0"/>
            </a:br>
            <a:endParaRPr lang="lt-LT" dirty="0"/>
          </a:p>
        </p:txBody>
      </p:sp>
      <p:pic>
        <p:nvPicPr>
          <p:cNvPr id="4" name="Picture 2" descr="G:\100KZ981\100_1195.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4028881" y="2928934"/>
            <a:ext cx="4570121" cy="3429024"/>
          </a:xfrm>
          <a:prstGeom prst="rect">
            <a:avLst/>
          </a:prstGeom>
          <a:noFill/>
          <a:ln>
            <a:solidFill>
              <a:schemeClr val="tx1">
                <a:lumMod val="75000"/>
                <a:lumOff val="25000"/>
              </a:schemeClr>
            </a:solidFill>
          </a:ln>
        </p:spPr>
      </p:pic>
      <p:sp>
        <p:nvSpPr>
          <p:cNvPr id="5" name="Turinio vietos rezervavimo ženklas 4"/>
          <p:cNvSpPr>
            <a:spLocks noGrp="1"/>
          </p:cNvSpPr>
          <p:nvPr>
            <p:ph sz="half" idx="2"/>
          </p:nvPr>
        </p:nvSpPr>
        <p:spPr>
          <a:xfrm>
            <a:off x="755576" y="1722437"/>
            <a:ext cx="7931224" cy="2138611"/>
          </a:xfrm>
        </p:spPr>
        <p:txBody>
          <a:bodyPr>
            <a:normAutofit/>
          </a:bodyPr>
          <a:lstStyle/>
          <a:p>
            <a:pPr>
              <a:buNone/>
            </a:pPr>
            <a:r>
              <a:rPr lang="lt-LT" sz="3200" dirty="0" smtClean="0"/>
              <a:t>       Surūšiuotas atliekas dėjome į rūšiavimui skirtus konteinerius, esančius šalia mokyklos. </a:t>
            </a:r>
            <a:endParaRPr lang="lt-LT"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85728"/>
            <a:ext cx="8229600" cy="1214446"/>
          </a:xfrm>
        </p:spPr>
        <p:txBody>
          <a:bodyPr>
            <a:normAutofit fontScale="90000"/>
          </a:bodyPr>
          <a:lstStyle/>
          <a:p>
            <a:pPr algn="ctr"/>
            <a:r>
              <a:rPr lang="en-US" b="1" dirty="0" smtClean="0"/>
              <a:t/>
            </a:r>
            <a:br>
              <a:rPr lang="en-US" b="1" dirty="0" smtClean="0"/>
            </a:br>
            <a:r>
              <a:rPr lang="en-US" b="1" dirty="0" err="1" smtClean="0"/>
              <a:t>Atliek</a:t>
            </a:r>
            <a:r>
              <a:rPr lang="lt-LT" b="1" dirty="0" smtClean="0"/>
              <a:t>ų mažinimo rodiklio gerinimo veiksmai:</a:t>
            </a:r>
            <a:r>
              <a:rPr lang="lt-LT" dirty="0" smtClean="0"/>
              <a:t/>
            </a:r>
            <a:br>
              <a:rPr lang="lt-LT" dirty="0" smtClean="0"/>
            </a:br>
            <a:endParaRPr lang="lt-LT" dirty="0"/>
          </a:p>
        </p:txBody>
      </p:sp>
      <p:pic>
        <p:nvPicPr>
          <p:cNvPr id="21506" name="Picture 2" descr="G:\100KZ981\100_1180.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642910" y="3610611"/>
            <a:ext cx="3500462" cy="2625347"/>
          </a:xfrm>
          <a:prstGeom prst="rect">
            <a:avLst/>
          </a:prstGeom>
          <a:noFill/>
          <a:ln>
            <a:solidFill>
              <a:schemeClr val="tx1">
                <a:lumMod val="75000"/>
                <a:lumOff val="25000"/>
              </a:schemeClr>
            </a:solidFill>
          </a:ln>
        </p:spPr>
      </p:pic>
      <p:sp>
        <p:nvSpPr>
          <p:cNvPr id="5" name="Turinio vietos rezervavimo ženklas 4"/>
          <p:cNvSpPr>
            <a:spLocks noGrp="1"/>
          </p:cNvSpPr>
          <p:nvPr>
            <p:ph sz="half" idx="2"/>
          </p:nvPr>
        </p:nvSpPr>
        <p:spPr>
          <a:xfrm>
            <a:off x="683568" y="1340768"/>
            <a:ext cx="8003232" cy="2160240"/>
          </a:xfrm>
        </p:spPr>
        <p:txBody>
          <a:bodyPr>
            <a:normAutofit/>
          </a:bodyPr>
          <a:lstStyle/>
          <a:p>
            <a:pPr marL="355600" indent="-355600">
              <a:buNone/>
            </a:pPr>
            <a:r>
              <a:rPr lang="lt-LT" sz="3200" dirty="0" smtClean="0">
                <a:solidFill>
                  <a:srgbClr val="123F1E"/>
                </a:solidFill>
              </a:rPr>
              <a:t>       Popieriaus atliekas, kurias galima atiduoti į makulatūrą, rinkome mokyklos rūsyje ir bibliotekoje. Surinkus tam tikrą kiekį, atiduosime UAB </a:t>
            </a:r>
            <a:r>
              <a:rPr lang="lt-LT" sz="3200" dirty="0" err="1" smtClean="0">
                <a:solidFill>
                  <a:srgbClr val="123F1E"/>
                </a:solidFill>
              </a:rPr>
              <a:t>Ekobazė</a:t>
            </a:r>
            <a:r>
              <a:rPr lang="lt-LT" sz="3200" dirty="0" smtClean="0">
                <a:solidFill>
                  <a:srgbClr val="123F1E"/>
                </a:solidFill>
              </a:rPr>
              <a:t>.</a:t>
            </a:r>
            <a:endParaRPr lang="lt-LT" sz="3200" dirty="0">
              <a:solidFill>
                <a:srgbClr val="123F1E"/>
              </a:solidFill>
            </a:endParaRPr>
          </a:p>
        </p:txBody>
      </p:sp>
      <p:pic>
        <p:nvPicPr>
          <p:cNvPr id="16386" name="Picture 2" descr="C:\Users\Loptop\Desktop\100_17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4" y="3589714"/>
            <a:ext cx="3583476" cy="26872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500034" y="214291"/>
            <a:ext cx="8062912" cy="1214446"/>
          </a:xfrm>
        </p:spPr>
        <p:txBody>
          <a:bodyPr>
            <a:normAutofit fontScale="90000"/>
          </a:bodyPr>
          <a:lstStyle/>
          <a:p>
            <a:pPr algn="ctr"/>
            <a:r>
              <a:rPr lang="en-US" dirty="0" err="1" smtClean="0"/>
              <a:t>A</a:t>
            </a:r>
            <a:r>
              <a:rPr lang="en-US" b="1" dirty="0" err="1" smtClean="0"/>
              <a:t>tliek</a:t>
            </a:r>
            <a:r>
              <a:rPr lang="lt-LT" b="1" dirty="0" smtClean="0"/>
              <a:t>ų mažinimo rodiklio gerinimo veiksmai:</a:t>
            </a:r>
            <a:endParaRPr lang="en-US" sz="2700" dirty="0"/>
          </a:p>
        </p:txBody>
      </p:sp>
      <p:sp>
        <p:nvSpPr>
          <p:cNvPr id="9" name="Paantraštė 8"/>
          <p:cNvSpPr>
            <a:spLocks noGrp="1"/>
          </p:cNvSpPr>
          <p:nvPr>
            <p:ph type="subTitle" idx="1"/>
          </p:nvPr>
        </p:nvSpPr>
        <p:spPr>
          <a:xfrm>
            <a:off x="642910" y="1928802"/>
            <a:ext cx="8215370" cy="3643338"/>
          </a:xfrm>
        </p:spPr>
        <p:txBody>
          <a:bodyPr>
            <a:noAutofit/>
          </a:bodyPr>
          <a:lstStyle/>
          <a:p>
            <a:pPr marL="449263" indent="-449263" algn="l"/>
            <a:r>
              <a:rPr lang="lt-LT" dirty="0" smtClean="0">
                <a:solidFill>
                  <a:srgbClr val="123F1E"/>
                </a:solidFill>
              </a:rPr>
              <a:t>        </a:t>
            </a:r>
            <a:r>
              <a:rPr lang="en-US" dirty="0" err="1" smtClean="0">
                <a:solidFill>
                  <a:srgbClr val="123F1E"/>
                </a:solidFill>
              </a:rPr>
              <a:t>Sugedusius</a:t>
            </a:r>
            <a:r>
              <a:rPr lang="en-US" dirty="0" smtClean="0">
                <a:solidFill>
                  <a:srgbClr val="123F1E"/>
                </a:solidFill>
              </a:rPr>
              <a:t> </a:t>
            </a:r>
            <a:r>
              <a:rPr lang="en-US" dirty="0" err="1" smtClean="0">
                <a:solidFill>
                  <a:srgbClr val="123F1E"/>
                </a:solidFill>
              </a:rPr>
              <a:t>elektros</a:t>
            </a:r>
            <a:r>
              <a:rPr lang="en-US" dirty="0" smtClean="0">
                <a:solidFill>
                  <a:srgbClr val="123F1E"/>
                </a:solidFill>
              </a:rPr>
              <a:t> </a:t>
            </a:r>
            <a:r>
              <a:rPr lang="en-US" dirty="0" err="1" smtClean="0">
                <a:solidFill>
                  <a:srgbClr val="123F1E"/>
                </a:solidFill>
              </a:rPr>
              <a:t>prietaisus</a:t>
            </a:r>
            <a:r>
              <a:rPr lang="en-US" dirty="0" smtClean="0">
                <a:solidFill>
                  <a:srgbClr val="123F1E"/>
                </a:solidFill>
              </a:rPr>
              <a:t> </a:t>
            </a:r>
            <a:r>
              <a:rPr lang="en-US" dirty="0" err="1" smtClean="0">
                <a:solidFill>
                  <a:srgbClr val="123F1E"/>
                </a:solidFill>
              </a:rPr>
              <a:t>rinkome</a:t>
            </a:r>
            <a:r>
              <a:rPr lang="en-US" dirty="0" smtClean="0">
                <a:solidFill>
                  <a:srgbClr val="123F1E"/>
                </a:solidFill>
              </a:rPr>
              <a:t> </a:t>
            </a:r>
            <a:r>
              <a:rPr lang="lt-LT" dirty="0" smtClean="0">
                <a:solidFill>
                  <a:srgbClr val="123F1E"/>
                </a:solidFill>
              </a:rPr>
              <a:t>į atskirus elektros prietaisams skirtus rūšiavimo konteinerius ir nešalinome su kitomis buityje susidariusiomis atliekomis. Smulkias elektros ir elektroninės įrangos atliekas rinkome į bibliotekoje ir kiekviename kabinete išdėliotas dėžutes ir kibirėlius</a:t>
            </a:r>
            <a:r>
              <a:rPr lang="en-US" dirty="0" smtClean="0">
                <a:solidFill>
                  <a:srgbClr val="123F1E"/>
                </a:solidFill>
              </a:rPr>
              <a:t>.</a:t>
            </a:r>
            <a:endParaRPr lang="lt-LT" dirty="0">
              <a:solidFill>
                <a:srgbClr val="123F1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48" y="3560277"/>
            <a:ext cx="3637350" cy="2736000"/>
          </a:xfrm>
          <a:prstGeom prst="rect">
            <a:avLst/>
          </a:prstGeom>
          <a:noFill/>
          <a:ln w="9525">
            <a:solidFill>
              <a:schemeClr val="tx1">
                <a:lumMod val="75000"/>
                <a:lumOff val="25000"/>
              </a:schemeClr>
            </a:solidFill>
            <a:miter lim="800000"/>
            <a:headEnd/>
            <a:tailEnd/>
          </a:ln>
        </p:spPr>
      </p:pic>
      <p:pic>
        <p:nvPicPr>
          <p:cNvPr id="5" name="Paveikslėlis 12" descr="100_04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1" y="3571876"/>
            <a:ext cx="3643200" cy="2724401"/>
          </a:xfrm>
          <a:prstGeom prst="rect">
            <a:avLst/>
          </a:prstGeom>
          <a:noFill/>
          <a:ln w="9525">
            <a:solidFill>
              <a:schemeClr val="tx1">
                <a:lumMod val="75000"/>
                <a:lumOff val="25000"/>
              </a:schemeClr>
            </a:solidFill>
            <a:miter lim="800000"/>
            <a:headEnd/>
            <a:tailEnd/>
          </a:ln>
        </p:spPr>
      </p:pic>
      <p:pic>
        <p:nvPicPr>
          <p:cNvPr id="6" name="Picture 2" descr="C:\Users\Mokytoja\Desktop\100_12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3174" y="428604"/>
            <a:ext cx="3643200" cy="2732047"/>
          </a:xfrm>
          <a:prstGeom prst="rect">
            <a:avLst/>
          </a:prstGeom>
          <a:noFill/>
          <a:ln>
            <a:solidFill>
              <a:schemeClr val="tx1">
                <a:lumMod val="75000"/>
                <a:lumOff val="25000"/>
              </a:schemeClr>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4ee80235-217a-49e5-87d2-33627fa61cee.mdb"/>
  <p:tag name="ARS_RESPONSE_PERSONNUM" val="3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DATAFORMAT" val="ltNumberValue"/>
  <p:tag name="ARS_CHARTPARA_SHOWTIME" val="csStop"/>
  <p:tag name="ARS_CHARTPARA_DATAPERCENTBASE" val="crParticipant"/>
  <p:tag name="ARS_CHARTPARA_SHOW3D" val="False"/>
</p:tagLst>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1226</TotalTime>
  <Words>1053</Words>
  <Application>Microsoft Office PowerPoint</Application>
  <PresentationFormat>On-screen Show (4:3)</PresentationFormat>
  <Paragraphs>99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tema</vt:lpstr>
      <vt:lpstr>Ignalinos gimnazijos projekto  „Darni mokykla“  vykdytos veiklos </vt:lpstr>
      <vt:lpstr>Elektros energijos tausojimo rodiklio gerinimo veiksmai:</vt:lpstr>
      <vt:lpstr>Elektros energijos tausojimo rodiklio gerinimo veiksmai:</vt:lpstr>
      <vt:lpstr>Elektros energijos tausojimo rodiklio gerinimo veiksmai:</vt:lpstr>
      <vt:lpstr>Atliekų mažinimo rodiklio gerinimo veiksmai: </vt:lpstr>
      <vt:lpstr>Atliekų mažinimo rodiklio gerinimo veiksmai: </vt:lpstr>
      <vt:lpstr> Atliekų mažinimo rodiklio gerinimo veiksmai: </vt:lpstr>
      <vt:lpstr>Atliekų mažinimo rodiklio gerinimo veiksmai:</vt:lpstr>
      <vt:lpstr>PowerPoint Presentation</vt:lpstr>
      <vt:lpstr>Atliekų mažinimo rodiklio gerinimo veiksmai: </vt:lpstr>
      <vt:lpstr>      Atliekų mažinimo rodiklio gerinimo veiksmai:</vt:lpstr>
      <vt:lpstr>Atliekų mažinimo rodiklio gerinimo veiksmai:</vt:lpstr>
      <vt:lpstr>Atliekų mažinimo rodiklio gerinimo veiksmai:</vt:lpstr>
      <vt:lpstr>Atliekų mažinimo rodiklio gerinimo veiksmai:</vt:lpstr>
      <vt:lpstr>Vandens tausojimo rodiklio gerinimo veiksmai: </vt:lpstr>
      <vt:lpstr>Vandens tausojimo rodiklio gerinimo veiksmai: </vt:lpstr>
      <vt:lpstr>Vandens tausojimo rodiklio gerinimo veiksmai: </vt:lpstr>
      <vt:lpstr>Vandens tausojimo rodiklio gerinimo veiksmai:</vt:lpstr>
      <vt:lpstr>Vandens tausojimo rodiklio gerinimo veiksmai:</vt:lpstr>
      <vt:lpstr>Vandens tausojimo rodiklio gerinimo veiksmai:</vt:lpstr>
      <vt:lpstr>Vandens tausojimo rodiklio gerinimo veiksmai:</vt:lpstr>
      <vt:lpstr>Vandens tausojimo rodiklio gerinimo veiksmai:</vt:lpstr>
      <vt:lpstr>Vandens tausojimo rodiklio gerinimo veiksmai:</vt:lpstr>
      <vt:lpstr>Vandens tausojimo rodiklio gerinimo veiksmai:</vt:lpstr>
      <vt:lpstr>Vandens tausojimo rodiklio gerinimo veiksmai:</vt:lpstr>
      <vt:lpstr>Pats didžiausias mūsų laimėjimas</vt:lpstr>
      <vt:lpstr>Pats didžiausias mūsų laimėjimas</vt:lpstr>
      <vt:lpstr>Pats didžiausias mūsų laimėjimas</vt:lpstr>
      <vt:lpstr>Pats didžiausias mūsų laimėjimas</vt:lpstr>
      <vt:lpstr>Pats didžiausias mūsų laimėjimas</vt:lpstr>
      <vt:lpstr>Pats didžiausias mūsų laimėjimas</vt:lpstr>
      <vt:lpstr>Pats didžiausias mūsų laimėjimas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Ignalinos gimnazijos projekto “Darni mokykla” vykdytos veiklos</dc:title>
  <dc:creator>Mokytoja</dc:creator>
  <cp:lastModifiedBy>Jurate Janaviciene</cp:lastModifiedBy>
  <cp:revision>270</cp:revision>
  <dcterms:created xsi:type="dcterms:W3CDTF">2015-02-17T07:30:57Z</dcterms:created>
  <dcterms:modified xsi:type="dcterms:W3CDTF">2016-11-16T21:34:32Z</dcterms:modified>
</cp:coreProperties>
</file>