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351" r:id="rId2"/>
    <p:sldId id="432" r:id="rId3"/>
    <p:sldId id="449" r:id="rId4"/>
    <p:sldId id="431" r:id="rId5"/>
    <p:sldId id="438" r:id="rId6"/>
    <p:sldId id="434" r:id="rId7"/>
    <p:sldId id="446" r:id="rId8"/>
    <p:sldId id="435" r:id="rId9"/>
    <p:sldId id="436" r:id="rId10"/>
    <p:sldId id="437" r:id="rId11"/>
    <p:sldId id="439" r:id="rId12"/>
    <p:sldId id="442" r:id="rId13"/>
    <p:sldId id="448" r:id="rId14"/>
    <p:sldId id="441" r:id="rId15"/>
    <p:sldId id="444" r:id="rId16"/>
    <p:sldId id="450" r:id="rId17"/>
    <p:sldId id="451" r:id="rId18"/>
    <p:sldId id="445" r:id="rId19"/>
  </p:sldIdLst>
  <p:sldSz cx="9144000" cy="6858000" type="screen4x3"/>
  <p:notesSz cx="6797675" cy="9926638"/>
  <p:defaultTextStyle>
    <a:defPPr>
      <a:defRPr lang="en-GB"/>
    </a:defPPr>
    <a:lvl1pPr algn="l"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1pPr>
    <a:lvl2pPr marL="457200" algn="l"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2pPr>
    <a:lvl3pPr marL="914400" algn="l"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3pPr>
    <a:lvl4pPr marL="1371600" algn="l"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4pPr>
    <a:lvl5pPr marL="1828800" algn="l" rtl="0" fontAlgn="base">
      <a:spcBef>
        <a:spcPct val="0"/>
      </a:spcBef>
      <a:spcAft>
        <a:spcPct val="0"/>
      </a:spcAft>
      <a:defRPr sz="24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imes New Roman" pitchFamily="18"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3A7"/>
    <a:srgbClr val="C2D987"/>
    <a:srgbClr val="E3EEC8"/>
    <a:srgbClr val="74B230"/>
    <a:srgbClr val="669900"/>
    <a:srgbClr val="99CC00"/>
    <a:srgbClr val="3E923E"/>
    <a:srgbClr val="97D9BD"/>
    <a:srgbClr val="F5F9EB"/>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2" autoAdjust="0"/>
    <p:restoredTop sz="82187" autoAdjust="0"/>
  </p:normalViewPr>
  <p:slideViewPr>
    <p:cSldViewPr>
      <p:cViewPr>
        <p:scale>
          <a:sx n="62" d="100"/>
          <a:sy n="62" d="100"/>
        </p:scale>
        <p:origin x="-1646" y="86"/>
      </p:cViewPr>
      <p:guideLst>
        <p:guide orient="horz" pos="2160"/>
        <p:guide pos="2880"/>
      </p:guideLst>
    </p:cSldViewPr>
  </p:slideViewPr>
  <p:outlineViewPr>
    <p:cViewPr>
      <p:scale>
        <a:sx n="33" d="100"/>
        <a:sy n="33" d="100"/>
      </p:scale>
      <p:origin x="0" y="4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79" y="-67"/>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FC07C-8978-4D47-B67C-E297BE0989F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lt-LT"/>
        </a:p>
      </dgm:t>
    </dgm:pt>
    <dgm:pt modelId="{7291079B-EC9B-4C72-A794-C9EA65023070}">
      <dgm:prSet phldrT="[Text]" custT="1"/>
      <dgm:spPr/>
      <dgm:t>
        <a:bodyPr/>
        <a:lstStyle/>
        <a:p>
          <a:r>
            <a:rPr lang="lt-LT" sz="1800" dirty="0" smtClean="0">
              <a:solidFill>
                <a:srgbClr val="000000"/>
              </a:solidFill>
              <a:effectLst/>
              <a:latin typeface="Times New Roman" pitchFamily="18" charset="0"/>
            </a:rPr>
            <a:t>2003 m. ES valstybių narių išsivystymo lygis</a:t>
          </a:r>
          <a:endParaRPr lang="lt-LT" sz="1800" dirty="0"/>
        </a:p>
      </dgm:t>
    </dgm:pt>
    <dgm:pt modelId="{A4A219A6-6B4A-478C-9B6E-5516932B840B}" type="parTrans" cxnId="{3069EED8-F26C-471F-8C84-FF2F412D877A}">
      <dgm:prSet/>
      <dgm:spPr/>
      <dgm:t>
        <a:bodyPr/>
        <a:lstStyle/>
        <a:p>
          <a:endParaRPr lang="lt-LT"/>
        </a:p>
      </dgm:t>
    </dgm:pt>
    <dgm:pt modelId="{DAB61EA5-99CD-4F71-A6E0-BD53300A9529}" type="sibTrans" cxnId="{3069EED8-F26C-471F-8C84-FF2F412D877A}">
      <dgm:prSet/>
      <dgm:spPr/>
      <dgm:t>
        <a:bodyPr/>
        <a:lstStyle/>
        <a:p>
          <a:endParaRPr lang="lt-LT"/>
        </a:p>
      </dgm:t>
    </dgm:pt>
    <dgm:pt modelId="{A46387ED-2C49-4FD6-AEE1-ABA5E29D3386}">
      <dgm:prSet phldrT="[Text]" custT="1"/>
      <dgm:spPr/>
      <dgm:t>
        <a:bodyPr/>
        <a:lstStyle/>
        <a:p>
          <a:r>
            <a:rPr lang="lt-LT" sz="1800" b="0" i="0" u="none" strike="noStrike" baseline="0" dirty="0" smtClean="0">
              <a:solidFill>
                <a:srgbClr val="000000"/>
              </a:solidFill>
              <a:latin typeface="Times New Roman" pitchFamily="18" charset="0"/>
              <a:ea typeface="+mn-ea"/>
              <a:cs typeface="+mn-cs"/>
            </a:rPr>
            <a:t>laikytis tarptautinių konvencijų</a:t>
          </a:r>
          <a:endParaRPr lang="lt-LT" sz="1800" dirty="0"/>
        </a:p>
      </dgm:t>
    </dgm:pt>
    <dgm:pt modelId="{D77C34E9-5AFC-4D67-92A9-175581503971}" type="parTrans" cxnId="{414F6A26-3730-47F8-961D-AA4EA1334FD7}">
      <dgm:prSet/>
      <dgm:spPr/>
      <dgm:t>
        <a:bodyPr/>
        <a:lstStyle/>
        <a:p>
          <a:endParaRPr lang="lt-LT"/>
        </a:p>
      </dgm:t>
    </dgm:pt>
    <dgm:pt modelId="{9ACEAF99-8534-47B7-9528-5CC5F6718BB0}" type="sibTrans" cxnId="{414F6A26-3730-47F8-961D-AA4EA1334FD7}">
      <dgm:prSet/>
      <dgm:spPr/>
      <dgm:t>
        <a:bodyPr/>
        <a:lstStyle/>
        <a:p>
          <a:endParaRPr lang="lt-LT"/>
        </a:p>
      </dgm:t>
    </dgm:pt>
    <dgm:pt modelId="{936CD90A-FA12-4808-9C81-DB977804152F}">
      <dgm:prSet phldrT="[Text]" custT="1"/>
      <dgm:spPr/>
      <dgm:t>
        <a:bodyPr/>
        <a:lstStyle/>
        <a:p>
          <a:r>
            <a:rPr lang="lt-LT" sz="1800" b="0" i="0" u="none" strike="noStrike" baseline="0" dirty="0" smtClean="0">
              <a:solidFill>
                <a:srgbClr val="000000"/>
              </a:solidFill>
              <a:latin typeface="Times New Roman" pitchFamily="18" charset="0"/>
              <a:ea typeface="+mn-ea"/>
              <a:cs typeface="+mn-cs"/>
            </a:rPr>
            <a:t>neviršyti ES leistinų normatyvų</a:t>
          </a:r>
          <a:endParaRPr lang="lt-LT" sz="1800" dirty="0"/>
        </a:p>
      </dgm:t>
    </dgm:pt>
    <dgm:pt modelId="{90171346-79F1-4C01-A127-332C5E560FB7}" type="sibTrans" cxnId="{4D1976E3-089F-46FD-87FB-B253CBECB755}">
      <dgm:prSet/>
      <dgm:spPr/>
      <dgm:t>
        <a:bodyPr/>
        <a:lstStyle/>
        <a:p>
          <a:endParaRPr lang="lt-LT"/>
        </a:p>
      </dgm:t>
    </dgm:pt>
    <dgm:pt modelId="{CA505834-27D9-4F95-9F8A-9321CFC1AD77}" type="parTrans" cxnId="{4D1976E3-089F-46FD-87FB-B253CBECB755}">
      <dgm:prSet/>
      <dgm:spPr/>
      <dgm:t>
        <a:bodyPr/>
        <a:lstStyle/>
        <a:p>
          <a:endParaRPr lang="lt-LT"/>
        </a:p>
      </dgm:t>
    </dgm:pt>
    <dgm:pt modelId="{B58DBC55-2473-445D-8259-4EA2870B858B}" type="pres">
      <dgm:prSet presAssocID="{172FC07C-8978-4D47-B67C-E297BE0989F1}" presName="composite" presStyleCnt="0">
        <dgm:presLayoutVars>
          <dgm:chMax val="5"/>
          <dgm:dir/>
          <dgm:animLvl val="ctr"/>
          <dgm:resizeHandles val="exact"/>
        </dgm:presLayoutVars>
      </dgm:prSet>
      <dgm:spPr/>
      <dgm:t>
        <a:bodyPr/>
        <a:lstStyle/>
        <a:p>
          <a:endParaRPr lang="lt-LT"/>
        </a:p>
      </dgm:t>
    </dgm:pt>
    <dgm:pt modelId="{E55EBC50-5731-464A-9BDC-0FFB14F0C48A}" type="pres">
      <dgm:prSet presAssocID="{172FC07C-8978-4D47-B67C-E297BE0989F1}" presName="cycle" presStyleCnt="0"/>
      <dgm:spPr/>
    </dgm:pt>
    <dgm:pt modelId="{BB332857-F154-4B41-BE4C-ABC3359004EE}" type="pres">
      <dgm:prSet presAssocID="{172FC07C-8978-4D47-B67C-E297BE0989F1}" presName="centerShape" presStyleCnt="0"/>
      <dgm:spPr/>
    </dgm:pt>
    <dgm:pt modelId="{1485C6C7-73AD-4671-B09B-1A2E29FA7A6D}" type="pres">
      <dgm:prSet presAssocID="{172FC07C-8978-4D47-B67C-E297BE0989F1}" presName="connSite" presStyleLbl="node1" presStyleIdx="0" presStyleCnt="4"/>
      <dgm:spPr/>
    </dgm:pt>
    <dgm:pt modelId="{CE732A4A-7D01-48F5-A25F-762F853898F3}" type="pres">
      <dgm:prSet presAssocID="{172FC07C-8978-4D47-B67C-E297BE0989F1}" presName="visible" presStyleLbl="node1" presStyleIdx="0" presStyleCnt="4"/>
      <dgm:spPr/>
    </dgm:pt>
    <dgm:pt modelId="{E1662D5A-4965-4BC8-B42A-99DA3E35C879}" type="pres">
      <dgm:prSet presAssocID="{A4A219A6-6B4A-478C-9B6E-5516932B840B}" presName="Name25" presStyleLbl="parChTrans1D1" presStyleIdx="0" presStyleCnt="3"/>
      <dgm:spPr/>
      <dgm:t>
        <a:bodyPr/>
        <a:lstStyle/>
        <a:p>
          <a:endParaRPr lang="lt-LT"/>
        </a:p>
      </dgm:t>
    </dgm:pt>
    <dgm:pt modelId="{84A097E7-D882-4955-904B-9C802A08502E}" type="pres">
      <dgm:prSet presAssocID="{7291079B-EC9B-4C72-A794-C9EA65023070}" presName="node" presStyleCnt="0"/>
      <dgm:spPr/>
    </dgm:pt>
    <dgm:pt modelId="{48296AF0-B5D7-4CBB-9195-6EC83AFACBD2}" type="pres">
      <dgm:prSet presAssocID="{7291079B-EC9B-4C72-A794-C9EA65023070}" presName="parentNode" presStyleLbl="node1" presStyleIdx="1" presStyleCnt="4">
        <dgm:presLayoutVars>
          <dgm:chMax val="1"/>
          <dgm:bulletEnabled val="1"/>
        </dgm:presLayoutVars>
      </dgm:prSet>
      <dgm:spPr/>
      <dgm:t>
        <a:bodyPr/>
        <a:lstStyle/>
        <a:p>
          <a:endParaRPr lang="lt-LT"/>
        </a:p>
      </dgm:t>
    </dgm:pt>
    <dgm:pt modelId="{9B0AC5BB-3744-490F-9B42-60CA1AB5F4A2}" type="pres">
      <dgm:prSet presAssocID="{7291079B-EC9B-4C72-A794-C9EA65023070}" presName="childNode" presStyleLbl="revTx" presStyleIdx="0" presStyleCnt="0">
        <dgm:presLayoutVars>
          <dgm:bulletEnabled val="1"/>
        </dgm:presLayoutVars>
      </dgm:prSet>
      <dgm:spPr/>
      <dgm:t>
        <a:bodyPr/>
        <a:lstStyle/>
        <a:p>
          <a:endParaRPr lang="lt-LT"/>
        </a:p>
      </dgm:t>
    </dgm:pt>
    <dgm:pt modelId="{9AF9D6E3-746B-4019-AF9D-61FDD1C94E9C}" type="pres">
      <dgm:prSet presAssocID="{CA505834-27D9-4F95-9F8A-9321CFC1AD77}" presName="Name25" presStyleLbl="parChTrans1D1" presStyleIdx="1" presStyleCnt="3"/>
      <dgm:spPr/>
      <dgm:t>
        <a:bodyPr/>
        <a:lstStyle/>
        <a:p>
          <a:endParaRPr lang="lt-LT"/>
        </a:p>
      </dgm:t>
    </dgm:pt>
    <dgm:pt modelId="{74CE5580-A678-49CF-8726-EE4F0141886E}" type="pres">
      <dgm:prSet presAssocID="{936CD90A-FA12-4808-9C81-DB977804152F}" presName="node" presStyleCnt="0"/>
      <dgm:spPr/>
    </dgm:pt>
    <dgm:pt modelId="{03465BD6-52B2-440C-AE5C-ACE9C305DC5E}" type="pres">
      <dgm:prSet presAssocID="{936CD90A-FA12-4808-9C81-DB977804152F}" presName="parentNode" presStyleLbl="node1" presStyleIdx="2" presStyleCnt="4">
        <dgm:presLayoutVars>
          <dgm:chMax val="1"/>
          <dgm:bulletEnabled val="1"/>
        </dgm:presLayoutVars>
      </dgm:prSet>
      <dgm:spPr/>
      <dgm:t>
        <a:bodyPr/>
        <a:lstStyle/>
        <a:p>
          <a:endParaRPr lang="lt-LT"/>
        </a:p>
      </dgm:t>
    </dgm:pt>
    <dgm:pt modelId="{1FA5A6B7-1C40-45F2-BF4B-28E83B3AD35F}" type="pres">
      <dgm:prSet presAssocID="{936CD90A-FA12-4808-9C81-DB977804152F}" presName="childNode" presStyleLbl="revTx" presStyleIdx="0" presStyleCnt="0">
        <dgm:presLayoutVars>
          <dgm:bulletEnabled val="1"/>
        </dgm:presLayoutVars>
      </dgm:prSet>
      <dgm:spPr/>
      <dgm:t>
        <a:bodyPr/>
        <a:lstStyle/>
        <a:p>
          <a:endParaRPr lang="lt-LT"/>
        </a:p>
      </dgm:t>
    </dgm:pt>
    <dgm:pt modelId="{02FA8DB8-A86E-413B-A0C7-66203BCD5CB7}" type="pres">
      <dgm:prSet presAssocID="{D77C34E9-5AFC-4D67-92A9-175581503971}" presName="Name25" presStyleLbl="parChTrans1D1" presStyleIdx="2" presStyleCnt="3"/>
      <dgm:spPr/>
      <dgm:t>
        <a:bodyPr/>
        <a:lstStyle/>
        <a:p>
          <a:endParaRPr lang="lt-LT"/>
        </a:p>
      </dgm:t>
    </dgm:pt>
    <dgm:pt modelId="{F8B5E789-B48C-4521-871F-E7305E330F1F}" type="pres">
      <dgm:prSet presAssocID="{A46387ED-2C49-4FD6-AEE1-ABA5E29D3386}" presName="node" presStyleCnt="0"/>
      <dgm:spPr/>
    </dgm:pt>
    <dgm:pt modelId="{FF19943F-09CD-4BA5-903A-3328DF023473}" type="pres">
      <dgm:prSet presAssocID="{A46387ED-2C49-4FD6-AEE1-ABA5E29D3386}" presName="parentNode" presStyleLbl="node1" presStyleIdx="3" presStyleCnt="4">
        <dgm:presLayoutVars>
          <dgm:chMax val="1"/>
          <dgm:bulletEnabled val="1"/>
        </dgm:presLayoutVars>
      </dgm:prSet>
      <dgm:spPr/>
      <dgm:t>
        <a:bodyPr/>
        <a:lstStyle/>
        <a:p>
          <a:endParaRPr lang="lt-LT"/>
        </a:p>
      </dgm:t>
    </dgm:pt>
    <dgm:pt modelId="{8D6CECC1-39C0-4C23-AD08-B50859F1B5C0}" type="pres">
      <dgm:prSet presAssocID="{A46387ED-2C49-4FD6-AEE1-ABA5E29D3386}" presName="childNode" presStyleLbl="revTx" presStyleIdx="0" presStyleCnt="0">
        <dgm:presLayoutVars>
          <dgm:bulletEnabled val="1"/>
        </dgm:presLayoutVars>
      </dgm:prSet>
      <dgm:spPr/>
      <dgm:t>
        <a:bodyPr/>
        <a:lstStyle/>
        <a:p>
          <a:endParaRPr lang="lt-LT"/>
        </a:p>
      </dgm:t>
    </dgm:pt>
  </dgm:ptLst>
  <dgm:cxnLst>
    <dgm:cxn modelId="{A6002777-FF2C-4CBD-89DB-2405F7DBAB83}" type="presOf" srcId="{A4A219A6-6B4A-478C-9B6E-5516932B840B}" destId="{E1662D5A-4965-4BC8-B42A-99DA3E35C879}" srcOrd="0" destOrd="0" presId="urn:microsoft.com/office/officeart/2005/8/layout/radial2"/>
    <dgm:cxn modelId="{414F6A26-3730-47F8-961D-AA4EA1334FD7}" srcId="{172FC07C-8978-4D47-B67C-E297BE0989F1}" destId="{A46387ED-2C49-4FD6-AEE1-ABA5E29D3386}" srcOrd="2" destOrd="0" parTransId="{D77C34E9-5AFC-4D67-92A9-175581503971}" sibTransId="{9ACEAF99-8534-47B7-9528-5CC5F6718BB0}"/>
    <dgm:cxn modelId="{F0617769-1618-49CD-A103-A0794C0485E7}" type="presOf" srcId="{172FC07C-8978-4D47-B67C-E297BE0989F1}" destId="{B58DBC55-2473-445D-8259-4EA2870B858B}" srcOrd="0" destOrd="0" presId="urn:microsoft.com/office/officeart/2005/8/layout/radial2"/>
    <dgm:cxn modelId="{E4FFD0CC-9865-4567-8909-6C81352644EE}" type="presOf" srcId="{7291079B-EC9B-4C72-A794-C9EA65023070}" destId="{48296AF0-B5D7-4CBB-9195-6EC83AFACBD2}" srcOrd="0" destOrd="0" presId="urn:microsoft.com/office/officeart/2005/8/layout/radial2"/>
    <dgm:cxn modelId="{5220D8A6-5DCA-4B96-A1AE-684D37C120A3}" type="presOf" srcId="{A46387ED-2C49-4FD6-AEE1-ABA5E29D3386}" destId="{FF19943F-09CD-4BA5-903A-3328DF023473}" srcOrd="0" destOrd="0" presId="urn:microsoft.com/office/officeart/2005/8/layout/radial2"/>
    <dgm:cxn modelId="{2AC1E6B6-7DA1-44A8-B5F9-E0D77284964C}" type="presOf" srcId="{D77C34E9-5AFC-4D67-92A9-175581503971}" destId="{02FA8DB8-A86E-413B-A0C7-66203BCD5CB7}" srcOrd="0" destOrd="0" presId="urn:microsoft.com/office/officeart/2005/8/layout/radial2"/>
    <dgm:cxn modelId="{3069EED8-F26C-471F-8C84-FF2F412D877A}" srcId="{172FC07C-8978-4D47-B67C-E297BE0989F1}" destId="{7291079B-EC9B-4C72-A794-C9EA65023070}" srcOrd="0" destOrd="0" parTransId="{A4A219A6-6B4A-478C-9B6E-5516932B840B}" sibTransId="{DAB61EA5-99CD-4F71-A6E0-BD53300A9529}"/>
    <dgm:cxn modelId="{4D1976E3-089F-46FD-87FB-B253CBECB755}" srcId="{172FC07C-8978-4D47-B67C-E297BE0989F1}" destId="{936CD90A-FA12-4808-9C81-DB977804152F}" srcOrd="1" destOrd="0" parTransId="{CA505834-27D9-4F95-9F8A-9321CFC1AD77}" sibTransId="{90171346-79F1-4C01-A127-332C5E560FB7}"/>
    <dgm:cxn modelId="{E765AE15-C54E-4919-AA97-0883DCD8C36D}" type="presOf" srcId="{CA505834-27D9-4F95-9F8A-9321CFC1AD77}" destId="{9AF9D6E3-746B-4019-AF9D-61FDD1C94E9C}" srcOrd="0" destOrd="0" presId="urn:microsoft.com/office/officeart/2005/8/layout/radial2"/>
    <dgm:cxn modelId="{C1577485-68D9-47E2-877F-F6CD31F9D7F3}" type="presOf" srcId="{936CD90A-FA12-4808-9C81-DB977804152F}" destId="{03465BD6-52B2-440C-AE5C-ACE9C305DC5E}" srcOrd="0" destOrd="0" presId="urn:microsoft.com/office/officeart/2005/8/layout/radial2"/>
    <dgm:cxn modelId="{FBD66243-A260-47AC-B2B3-28288ED7EC14}" type="presParOf" srcId="{B58DBC55-2473-445D-8259-4EA2870B858B}" destId="{E55EBC50-5731-464A-9BDC-0FFB14F0C48A}" srcOrd="0" destOrd="0" presId="urn:microsoft.com/office/officeart/2005/8/layout/radial2"/>
    <dgm:cxn modelId="{FFE49F2D-AB24-4122-AF4A-4F362B6AB223}" type="presParOf" srcId="{E55EBC50-5731-464A-9BDC-0FFB14F0C48A}" destId="{BB332857-F154-4B41-BE4C-ABC3359004EE}" srcOrd="0" destOrd="0" presId="urn:microsoft.com/office/officeart/2005/8/layout/radial2"/>
    <dgm:cxn modelId="{A5E4DAA3-ECF0-4645-9629-AC80367DE2BD}" type="presParOf" srcId="{BB332857-F154-4B41-BE4C-ABC3359004EE}" destId="{1485C6C7-73AD-4671-B09B-1A2E29FA7A6D}" srcOrd="0" destOrd="0" presId="urn:microsoft.com/office/officeart/2005/8/layout/radial2"/>
    <dgm:cxn modelId="{2CC1954B-440B-47CA-A1D5-1B9EDDF59B18}" type="presParOf" srcId="{BB332857-F154-4B41-BE4C-ABC3359004EE}" destId="{CE732A4A-7D01-48F5-A25F-762F853898F3}" srcOrd="1" destOrd="0" presId="urn:microsoft.com/office/officeart/2005/8/layout/radial2"/>
    <dgm:cxn modelId="{F545EE33-19AB-4311-8B02-4DDC486136ED}" type="presParOf" srcId="{E55EBC50-5731-464A-9BDC-0FFB14F0C48A}" destId="{E1662D5A-4965-4BC8-B42A-99DA3E35C879}" srcOrd="1" destOrd="0" presId="urn:microsoft.com/office/officeart/2005/8/layout/radial2"/>
    <dgm:cxn modelId="{6B542C63-5E37-4358-9A90-9354F92DE1EF}" type="presParOf" srcId="{E55EBC50-5731-464A-9BDC-0FFB14F0C48A}" destId="{84A097E7-D882-4955-904B-9C802A08502E}" srcOrd="2" destOrd="0" presId="urn:microsoft.com/office/officeart/2005/8/layout/radial2"/>
    <dgm:cxn modelId="{DA6B3119-5FA2-474C-8665-202B24CBCB2F}" type="presParOf" srcId="{84A097E7-D882-4955-904B-9C802A08502E}" destId="{48296AF0-B5D7-4CBB-9195-6EC83AFACBD2}" srcOrd="0" destOrd="0" presId="urn:microsoft.com/office/officeart/2005/8/layout/radial2"/>
    <dgm:cxn modelId="{60CDEEAF-021C-4EDD-A5EA-FF502AE39FB1}" type="presParOf" srcId="{84A097E7-D882-4955-904B-9C802A08502E}" destId="{9B0AC5BB-3744-490F-9B42-60CA1AB5F4A2}" srcOrd="1" destOrd="0" presId="urn:microsoft.com/office/officeart/2005/8/layout/radial2"/>
    <dgm:cxn modelId="{E717EF40-C45F-4C70-B901-C9B942CBD699}" type="presParOf" srcId="{E55EBC50-5731-464A-9BDC-0FFB14F0C48A}" destId="{9AF9D6E3-746B-4019-AF9D-61FDD1C94E9C}" srcOrd="3" destOrd="0" presId="urn:microsoft.com/office/officeart/2005/8/layout/radial2"/>
    <dgm:cxn modelId="{CE8B32F8-DA80-4052-A883-236717D57A29}" type="presParOf" srcId="{E55EBC50-5731-464A-9BDC-0FFB14F0C48A}" destId="{74CE5580-A678-49CF-8726-EE4F0141886E}" srcOrd="4" destOrd="0" presId="urn:microsoft.com/office/officeart/2005/8/layout/radial2"/>
    <dgm:cxn modelId="{469AA7D9-E001-4656-B24F-2494BDB41C90}" type="presParOf" srcId="{74CE5580-A678-49CF-8726-EE4F0141886E}" destId="{03465BD6-52B2-440C-AE5C-ACE9C305DC5E}" srcOrd="0" destOrd="0" presId="urn:microsoft.com/office/officeart/2005/8/layout/radial2"/>
    <dgm:cxn modelId="{DEF40627-96B1-4951-B24C-FDD33B18CE70}" type="presParOf" srcId="{74CE5580-A678-49CF-8726-EE4F0141886E}" destId="{1FA5A6B7-1C40-45F2-BF4B-28E83B3AD35F}" srcOrd="1" destOrd="0" presId="urn:microsoft.com/office/officeart/2005/8/layout/radial2"/>
    <dgm:cxn modelId="{7753465A-784B-4692-93D3-C60C233E571A}" type="presParOf" srcId="{E55EBC50-5731-464A-9BDC-0FFB14F0C48A}" destId="{02FA8DB8-A86E-413B-A0C7-66203BCD5CB7}" srcOrd="5" destOrd="0" presId="urn:microsoft.com/office/officeart/2005/8/layout/radial2"/>
    <dgm:cxn modelId="{D5B0DA4C-4BAD-493B-BA6D-2D8D380E4C18}" type="presParOf" srcId="{E55EBC50-5731-464A-9BDC-0FFB14F0C48A}" destId="{F8B5E789-B48C-4521-871F-E7305E330F1F}" srcOrd="6" destOrd="0" presId="urn:microsoft.com/office/officeart/2005/8/layout/radial2"/>
    <dgm:cxn modelId="{A5E1E031-223B-4D57-923E-6D2656940934}" type="presParOf" srcId="{F8B5E789-B48C-4521-871F-E7305E330F1F}" destId="{FF19943F-09CD-4BA5-903A-3328DF023473}" srcOrd="0" destOrd="0" presId="urn:microsoft.com/office/officeart/2005/8/layout/radial2"/>
    <dgm:cxn modelId="{9FB6C713-F949-4F11-96E7-78C3C8AA89B7}" type="presParOf" srcId="{F8B5E789-B48C-4521-871F-E7305E330F1F}" destId="{8D6CECC1-39C0-4C23-AD08-B50859F1B5C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A8DB8-A86E-413B-A0C7-66203BCD5CB7}">
      <dsp:nvSpPr>
        <dsp:cNvPr id="0" name=""/>
        <dsp:cNvSpPr/>
      </dsp:nvSpPr>
      <dsp:spPr>
        <a:xfrm rot="2562816">
          <a:off x="2496156" y="4292201"/>
          <a:ext cx="923874" cy="63369"/>
        </a:xfrm>
        <a:custGeom>
          <a:avLst/>
          <a:gdLst/>
          <a:ahLst/>
          <a:cxnLst/>
          <a:rect l="0" t="0" r="0" b="0"/>
          <a:pathLst>
            <a:path>
              <a:moveTo>
                <a:pt x="0" y="31684"/>
              </a:moveTo>
              <a:lnTo>
                <a:pt x="923874" y="3168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F9D6E3-746B-4019-AF9D-61FDD1C94E9C}">
      <dsp:nvSpPr>
        <dsp:cNvPr id="0" name=""/>
        <dsp:cNvSpPr/>
      </dsp:nvSpPr>
      <dsp:spPr>
        <a:xfrm>
          <a:off x="2618683" y="3028655"/>
          <a:ext cx="1027695" cy="63369"/>
        </a:xfrm>
        <a:custGeom>
          <a:avLst/>
          <a:gdLst/>
          <a:ahLst/>
          <a:cxnLst/>
          <a:rect l="0" t="0" r="0" b="0"/>
          <a:pathLst>
            <a:path>
              <a:moveTo>
                <a:pt x="0" y="31684"/>
              </a:moveTo>
              <a:lnTo>
                <a:pt x="1027695" y="3168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62D5A-4965-4BC8-B42A-99DA3E35C879}">
      <dsp:nvSpPr>
        <dsp:cNvPr id="0" name=""/>
        <dsp:cNvSpPr/>
      </dsp:nvSpPr>
      <dsp:spPr>
        <a:xfrm rot="19037184">
          <a:off x="2496156" y="1765109"/>
          <a:ext cx="923874" cy="63369"/>
        </a:xfrm>
        <a:custGeom>
          <a:avLst/>
          <a:gdLst/>
          <a:ahLst/>
          <a:cxnLst/>
          <a:rect l="0" t="0" r="0" b="0"/>
          <a:pathLst>
            <a:path>
              <a:moveTo>
                <a:pt x="0" y="31684"/>
              </a:moveTo>
              <a:lnTo>
                <a:pt x="923874" y="3168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32A4A-7D01-48F5-A25F-762F853898F3}">
      <dsp:nvSpPr>
        <dsp:cNvPr id="0" name=""/>
        <dsp:cNvSpPr/>
      </dsp:nvSpPr>
      <dsp:spPr>
        <a:xfrm>
          <a:off x="119127" y="1590012"/>
          <a:ext cx="2940654" cy="294065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96AF0-B5D7-4CBB-9195-6EC83AFACBD2}">
      <dsp:nvSpPr>
        <dsp:cNvPr id="0" name=""/>
        <dsp:cNvSpPr/>
      </dsp:nvSpPr>
      <dsp:spPr>
        <a:xfrm>
          <a:off x="3063504" y="2825"/>
          <a:ext cx="1764392" cy="176439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t-LT" sz="1800" kern="1200" dirty="0" smtClean="0">
              <a:solidFill>
                <a:srgbClr val="000000"/>
              </a:solidFill>
              <a:effectLst/>
              <a:latin typeface="Times New Roman" pitchFamily="18" charset="0"/>
            </a:rPr>
            <a:t>2003 m. ES valstybių narių išsivystymo lygis</a:t>
          </a:r>
          <a:endParaRPr lang="lt-LT" sz="1800" kern="1200" dirty="0"/>
        </a:p>
      </dsp:txBody>
      <dsp:txXfrm>
        <a:off x="3321893" y="261214"/>
        <a:ext cx="1247614" cy="1247614"/>
      </dsp:txXfrm>
    </dsp:sp>
    <dsp:sp modelId="{03465BD6-52B2-440C-AE5C-ACE9C305DC5E}">
      <dsp:nvSpPr>
        <dsp:cNvPr id="0" name=""/>
        <dsp:cNvSpPr/>
      </dsp:nvSpPr>
      <dsp:spPr>
        <a:xfrm>
          <a:off x="3646379" y="2178143"/>
          <a:ext cx="1764392" cy="176439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t-LT" sz="1800" b="0" i="0" u="none" strike="noStrike" kern="1200" baseline="0" dirty="0" smtClean="0">
              <a:solidFill>
                <a:srgbClr val="000000"/>
              </a:solidFill>
              <a:latin typeface="Times New Roman" pitchFamily="18" charset="0"/>
              <a:ea typeface="+mn-ea"/>
              <a:cs typeface="+mn-cs"/>
            </a:rPr>
            <a:t>neviršyti ES leistinų normatyvų</a:t>
          </a:r>
          <a:endParaRPr lang="lt-LT" sz="1800" kern="1200" dirty="0"/>
        </a:p>
      </dsp:txBody>
      <dsp:txXfrm>
        <a:off x="3904768" y="2436532"/>
        <a:ext cx="1247614" cy="1247614"/>
      </dsp:txXfrm>
    </dsp:sp>
    <dsp:sp modelId="{FF19943F-09CD-4BA5-903A-3328DF023473}">
      <dsp:nvSpPr>
        <dsp:cNvPr id="0" name=""/>
        <dsp:cNvSpPr/>
      </dsp:nvSpPr>
      <dsp:spPr>
        <a:xfrm>
          <a:off x="3063504" y="4353461"/>
          <a:ext cx="1764392" cy="176439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lt-LT" sz="1800" b="0" i="0" u="none" strike="noStrike" kern="1200" baseline="0" dirty="0" smtClean="0">
              <a:solidFill>
                <a:srgbClr val="000000"/>
              </a:solidFill>
              <a:latin typeface="Times New Roman" pitchFamily="18" charset="0"/>
              <a:ea typeface="+mn-ea"/>
              <a:cs typeface="+mn-cs"/>
            </a:rPr>
            <a:t>laikytis tarptautinių konvencijų</a:t>
          </a:r>
          <a:endParaRPr lang="lt-LT" sz="1800" kern="1200" dirty="0"/>
        </a:p>
      </dsp:txBody>
      <dsp:txXfrm>
        <a:off x="3321893" y="4611850"/>
        <a:ext cx="1247614" cy="124761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2"/>
            <a:ext cx="2945587" cy="49621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eaLnBrk="0" hangingPunct="0">
              <a:defRPr sz="1200">
                <a:ea typeface="+mn-ea"/>
                <a:cs typeface="+mn-cs"/>
              </a:defRPr>
            </a:lvl1pPr>
          </a:lstStyle>
          <a:p>
            <a:pPr>
              <a:defRPr/>
            </a:pPr>
            <a:endParaRPr lang="en-GB"/>
          </a:p>
        </p:txBody>
      </p:sp>
      <p:sp>
        <p:nvSpPr>
          <p:cNvPr id="47107" name="Rectangle 3"/>
          <p:cNvSpPr>
            <a:spLocks noGrp="1" noChangeArrowheads="1"/>
          </p:cNvSpPr>
          <p:nvPr>
            <p:ph type="dt" sz="quarter" idx="1"/>
          </p:nvPr>
        </p:nvSpPr>
        <p:spPr bwMode="auto">
          <a:xfrm>
            <a:off x="3852091" y="2"/>
            <a:ext cx="2945587" cy="496214"/>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eaLnBrk="0" hangingPunct="0">
              <a:defRPr sz="1200">
                <a:ea typeface="+mn-ea"/>
                <a:cs typeface="+mn-cs"/>
              </a:defRPr>
            </a:lvl1pPr>
          </a:lstStyle>
          <a:p>
            <a:pPr>
              <a:defRPr/>
            </a:pPr>
            <a:endParaRPr lang="en-GB"/>
          </a:p>
        </p:txBody>
      </p:sp>
      <p:sp>
        <p:nvSpPr>
          <p:cNvPr id="47108" name="Rectangle 4"/>
          <p:cNvSpPr>
            <a:spLocks noGrp="1" noChangeArrowheads="1"/>
          </p:cNvSpPr>
          <p:nvPr>
            <p:ph type="ftr" sz="quarter" idx="2"/>
          </p:nvPr>
        </p:nvSpPr>
        <p:spPr bwMode="auto">
          <a:xfrm>
            <a:off x="1" y="9430428"/>
            <a:ext cx="2945587" cy="496214"/>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eaLnBrk="0" hangingPunct="0">
              <a:defRPr sz="1200">
                <a:ea typeface="+mn-ea"/>
                <a:cs typeface="+mn-cs"/>
              </a:defRPr>
            </a:lvl1pPr>
          </a:lstStyle>
          <a:p>
            <a:pPr>
              <a:defRPr/>
            </a:pPr>
            <a:endParaRPr lang="en-GB"/>
          </a:p>
        </p:txBody>
      </p:sp>
      <p:sp>
        <p:nvSpPr>
          <p:cNvPr id="47109" name="Rectangle 5"/>
          <p:cNvSpPr>
            <a:spLocks noGrp="1" noChangeArrowheads="1"/>
          </p:cNvSpPr>
          <p:nvPr>
            <p:ph type="sldNum" sz="quarter" idx="3"/>
          </p:nvPr>
        </p:nvSpPr>
        <p:spPr bwMode="auto">
          <a:xfrm>
            <a:off x="3852091" y="9430428"/>
            <a:ext cx="2945587" cy="496214"/>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eaLnBrk="0" hangingPunct="0">
              <a:defRPr sz="1200">
                <a:ea typeface="+mn-ea"/>
                <a:cs typeface="+mn-cs"/>
              </a:defRPr>
            </a:lvl1pPr>
          </a:lstStyle>
          <a:p>
            <a:pPr>
              <a:defRPr/>
            </a:pPr>
            <a:fld id="{437D6374-4A57-4D8E-B36F-7C6FF0E06D87}" type="slidenum">
              <a:rPr lang="en-GB"/>
              <a:pPr>
                <a:defRPr/>
              </a:pPr>
              <a:t>‹#›</a:t>
            </a:fld>
            <a:endParaRPr lang="en-GB"/>
          </a:p>
        </p:txBody>
      </p:sp>
    </p:spTree>
    <p:extLst>
      <p:ext uri="{BB962C8B-B14F-4D97-AF65-F5344CB8AC3E}">
        <p14:creationId xmlns:p14="http://schemas.microsoft.com/office/powerpoint/2010/main" val="1257600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2"/>
            <a:ext cx="6797675" cy="9926638"/>
          </a:xfrm>
          <a:prstGeom prst="roundRect">
            <a:avLst>
              <a:gd name="adj" fmla="val 23"/>
            </a:avLst>
          </a:prstGeom>
          <a:solidFill>
            <a:srgbClr val="FFFFFF"/>
          </a:solidFill>
          <a:ln w="9525">
            <a:noFill/>
            <a:round/>
            <a:headEnd/>
            <a:tailEnd/>
          </a:ln>
        </p:spPr>
        <p:txBody>
          <a:bodyPr wrap="none" lIns="91595" tIns="45798" rIns="91595" bIns="45798" anchor="ctr"/>
          <a:lstStyle/>
          <a:p>
            <a:pPr eaLnBrk="0" hangingPunct="0">
              <a:defRPr/>
            </a:pPr>
            <a:endParaRPr lang="lt-LT">
              <a:ea typeface="+mn-ea"/>
              <a:cs typeface="+mn-cs"/>
            </a:endParaRPr>
          </a:p>
        </p:txBody>
      </p:sp>
      <p:sp>
        <p:nvSpPr>
          <p:cNvPr id="2050" name="Text Box 2"/>
          <p:cNvSpPr txBox="1">
            <a:spLocks noChangeArrowheads="1"/>
          </p:cNvSpPr>
          <p:nvPr/>
        </p:nvSpPr>
        <p:spPr bwMode="auto">
          <a:xfrm>
            <a:off x="1" y="2"/>
            <a:ext cx="2945587" cy="496214"/>
          </a:xfrm>
          <a:prstGeom prst="rect">
            <a:avLst/>
          </a:prstGeom>
          <a:noFill/>
          <a:ln w="9525">
            <a:noFill/>
            <a:miter lim="800000"/>
            <a:headEnd/>
            <a:tailEnd/>
          </a:ln>
        </p:spPr>
        <p:txBody>
          <a:bodyPr wrap="none" lIns="91595" tIns="45798" rIns="91595" bIns="45798" anchor="ctr"/>
          <a:lstStyle/>
          <a:p>
            <a:pPr eaLnBrk="0" hangingPunct="0">
              <a:defRPr/>
            </a:pPr>
            <a:endParaRPr lang="lt-LT">
              <a:ea typeface="+mn-ea"/>
              <a:cs typeface="+mn-cs"/>
            </a:endParaRPr>
          </a:p>
        </p:txBody>
      </p:sp>
      <p:sp>
        <p:nvSpPr>
          <p:cNvPr id="2051" name="Text Box 3"/>
          <p:cNvSpPr txBox="1">
            <a:spLocks noChangeArrowheads="1"/>
          </p:cNvSpPr>
          <p:nvPr/>
        </p:nvSpPr>
        <p:spPr bwMode="auto">
          <a:xfrm>
            <a:off x="3852091" y="2"/>
            <a:ext cx="2945587" cy="496214"/>
          </a:xfrm>
          <a:prstGeom prst="rect">
            <a:avLst/>
          </a:prstGeom>
          <a:noFill/>
          <a:ln w="9525">
            <a:noFill/>
            <a:miter lim="800000"/>
            <a:headEnd/>
            <a:tailEnd/>
          </a:ln>
        </p:spPr>
        <p:txBody>
          <a:bodyPr wrap="none" lIns="91595" tIns="45798" rIns="91595" bIns="45798" anchor="ctr"/>
          <a:lstStyle/>
          <a:p>
            <a:pPr eaLnBrk="0" hangingPunct="0">
              <a:defRPr/>
            </a:pPr>
            <a:endParaRPr lang="lt-LT">
              <a:ea typeface="+mn-ea"/>
              <a:cs typeface="+mn-cs"/>
            </a:endParaRPr>
          </a:p>
        </p:txBody>
      </p:sp>
      <p:sp>
        <p:nvSpPr>
          <p:cNvPr id="27653" name="Rectangle 4"/>
          <p:cNvSpPr>
            <a:spLocks noGrp="1" noRot="1" noChangeAspect="1" noChangeArrowheads="1" noTextEdit="1"/>
          </p:cNvSpPr>
          <p:nvPr>
            <p:ph type="sldImg"/>
          </p:nvPr>
        </p:nvSpPr>
        <p:spPr bwMode="auto">
          <a:xfrm>
            <a:off x="919163" y="744538"/>
            <a:ext cx="4959350" cy="3721100"/>
          </a:xfrm>
          <a:prstGeom prst="rect">
            <a:avLst/>
          </a:prstGeom>
          <a:solidFill>
            <a:srgbClr val="FFFFFF"/>
          </a:solidFill>
          <a:ln w="9525">
            <a:solidFill>
              <a:srgbClr val="000000"/>
            </a:solidFill>
            <a:miter lim="800000"/>
            <a:headEnd/>
            <a:tailEnd/>
          </a:ln>
        </p:spPr>
      </p:sp>
      <p:sp>
        <p:nvSpPr>
          <p:cNvPr id="2053" name="Rectangle 5"/>
          <p:cNvSpPr txBox="1">
            <a:spLocks noGrp="1" noChangeArrowheads="1"/>
          </p:cNvSpPr>
          <p:nvPr>
            <p:ph type="body" idx="1"/>
          </p:nvPr>
        </p:nvSpPr>
        <p:spPr bwMode="auto">
          <a:xfrm>
            <a:off x="906502" y="4714031"/>
            <a:ext cx="4984672" cy="44682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lt-LT" noProof="0" smtClean="0"/>
          </a:p>
        </p:txBody>
      </p:sp>
      <p:sp>
        <p:nvSpPr>
          <p:cNvPr id="2054" name="Text Box 6"/>
          <p:cNvSpPr txBox="1">
            <a:spLocks noChangeArrowheads="1"/>
          </p:cNvSpPr>
          <p:nvPr/>
        </p:nvSpPr>
        <p:spPr bwMode="auto">
          <a:xfrm>
            <a:off x="1" y="9430428"/>
            <a:ext cx="2945587" cy="496214"/>
          </a:xfrm>
          <a:prstGeom prst="rect">
            <a:avLst/>
          </a:prstGeom>
          <a:noFill/>
          <a:ln w="9525">
            <a:noFill/>
            <a:miter lim="800000"/>
            <a:headEnd/>
            <a:tailEnd/>
          </a:ln>
        </p:spPr>
        <p:txBody>
          <a:bodyPr wrap="none" lIns="91595" tIns="45798" rIns="91595" bIns="45798" anchor="ctr"/>
          <a:lstStyle/>
          <a:p>
            <a:pPr eaLnBrk="0" hangingPunct="0">
              <a:defRPr/>
            </a:pPr>
            <a:endParaRPr lang="lt-LT">
              <a:ea typeface="+mn-ea"/>
              <a:cs typeface="+mn-cs"/>
            </a:endParaRPr>
          </a:p>
        </p:txBody>
      </p:sp>
      <p:sp>
        <p:nvSpPr>
          <p:cNvPr id="2055" name="Text Box 7"/>
          <p:cNvSpPr txBox="1">
            <a:spLocks noChangeArrowheads="1"/>
          </p:cNvSpPr>
          <p:nvPr/>
        </p:nvSpPr>
        <p:spPr bwMode="auto">
          <a:xfrm>
            <a:off x="3852091" y="9639923"/>
            <a:ext cx="2945587" cy="286716"/>
          </a:xfrm>
          <a:prstGeom prst="rect">
            <a:avLst/>
          </a:prstGeom>
          <a:noFill/>
          <a:ln w="9525">
            <a:noFill/>
            <a:miter lim="800000"/>
            <a:headEnd/>
            <a:tailEnd/>
          </a:ln>
        </p:spPr>
        <p:txBody>
          <a:bodyPr lIns="90153" tIns="46880" rIns="90153" bIns="46880" anchor="b">
            <a:spAutoFit/>
          </a:bodyPr>
          <a:lstStyle/>
          <a:p>
            <a:pPr algn="r">
              <a:lnSpc>
                <a:spcPct val="104000"/>
              </a:lnSpc>
              <a:buClr>
                <a:srgbClr val="FFFFFF"/>
              </a:buClr>
              <a:buSzPct val="100000"/>
              <a:buFont typeface="Arial Baltic" pitchFamily="32" charset="0"/>
              <a:buNone/>
              <a:tabLst>
                <a:tab pos="0" algn="l"/>
                <a:tab pos="915954" algn="l"/>
                <a:tab pos="1831909" algn="l"/>
                <a:tab pos="2747863" algn="l"/>
                <a:tab pos="3663818" algn="l"/>
                <a:tab pos="4579772" algn="l"/>
                <a:tab pos="5495727" algn="l"/>
                <a:tab pos="6411681" algn="l"/>
                <a:tab pos="7327636" algn="l"/>
                <a:tab pos="8243590" algn="l"/>
                <a:tab pos="9159545" algn="l"/>
                <a:tab pos="10075499" algn="l"/>
              </a:tabLst>
              <a:defRPr/>
            </a:pPr>
            <a:fld id="{D59FE323-4721-4AB4-9876-A2460253C48C}" type="slidenum">
              <a:rPr lang="en-GB" sz="1200">
                <a:solidFill>
                  <a:srgbClr val="000000"/>
                </a:solidFill>
                <a:ea typeface="+mn-ea"/>
                <a:cs typeface="+mn-cs"/>
              </a:rPr>
              <a:pPr algn="r">
                <a:lnSpc>
                  <a:spcPct val="104000"/>
                </a:lnSpc>
                <a:buClr>
                  <a:srgbClr val="FFFFFF"/>
                </a:buClr>
                <a:buSzPct val="100000"/>
                <a:buFont typeface="Arial Baltic" pitchFamily="32" charset="0"/>
                <a:buNone/>
                <a:tabLst>
                  <a:tab pos="0" algn="l"/>
                  <a:tab pos="915954" algn="l"/>
                  <a:tab pos="1831909" algn="l"/>
                  <a:tab pos="2747863" algn="l"/>
                  <a:tab pos="3663818" algn="l"/>
                  <a:tab pos="4579772" algn="l"/>
                  <a:tab pos="5495727" algn="l"/>
                  <a:tab pos="6411681" algn="l"/>
                  <a:tab pos="7327636" algn="l"/>
                  <a:tab pos="8243590" algn="l"/>
                  <a:tab pos="9159545" algn="l"/>
                  <a:tab pos="10075499" algn="l"/>
                </a:tabLst>
                <a:defRPr/>
              </a:pPr>
              <a:t>‹#›</a:t>
            </a:fld>
            <a:endParaRPr lang="en-GB" sz="1200">
              <a:solidFill>
                <a:srgbClr val="000000"/>
              </a:solidFill>
              <a:ea typeface="+mn-ea"/>
              <a:cs typeface="+mn-cs"/>
            </a:endParaRPr>
          </a:p>
        </p:txBody>
      </p:sp>
    </p:spTree>
    <p:extLst>
      <p:ext uri="{BB962C8B-B14F-4D97-AF65-F5344CB8AC3E}">
        <p14:creationId xmlns:p14="http://schemas.microsoft.com/office/powerpoint/2010/main" val="140205532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smtClean="0"/>
              <a:t>Esu AM ETRD Strateginio</a:t>
            </a:r>
            <a:r>
              <a:rPr lang="lt-LT" baseline="0" dirty="0" smtClean="0"/>
              <a:t> planavimo skyriaus vedėja. Aplinkos ministerijoje Strateginio planavimo skyrius koordinuoja darnaus vystymosi klausimus. Šiandien pristatysiu, kokie dokumentai reglamentuoja  darnų vystymąsi, ką ministerija veikia darnaus vystymosi srityje, koks yra tarptautinis kontekstas.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680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457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noProof="0" dirty="0" smtClean="0"/>
              <a:t>Už NDVS įgyvendinimo koordinavimą atsakinga Aplinkos ministerija. Ministerija</a:t>
            </a:r>
            <a:r>
              <a:rPr lang="lt-LT" baseline="0" noProof="0" dirty="0" smtClean="0"/>
              <a:t> organizuoja dvimečių strategijos įgyvendinimo ataskaitų rengimą. </a:t>
            </a:r>
            <a:r>
              <a:rPr lang="lt-LT" noProof="0" dirty="0" smtClean="0"/>
              <a:t>Iš viso yra parengtos 4 įgyvendinimo ataskaitos. Paskutinė </a:t>
            </a:r>
            <a:r>
              <a:rPr lang="lt-LT" baseline="0" noProof="0" dirty="0" smtClean="0"/>
              <a:t>– 2011–2012 m.</a:t>
            </a:r>
            <a:endParaRPr lang="en-GB" noProof="0" dirty="0" smtClean="0"/>
          </a:p>
          <a:p>
            <a:r>
              <a:rPr lang="lt-LT" noProof="0" dirty="0" smtClean="0"/>
              <a:t>Vyriausybės</a:t>
            </a:r>
            <a:r>
              <a:rPr lang="lt-LT" baseline="0" noProof="0" dirty="0" smtClean="0"/>
              <a:t> nutarimu sudaryta Nacionalinė darnaus vystymosi komisija. Jos sudėtyje aukšto lygio ministerijų atstovai, pirmininkas – premjeras.  Komisija </a:t>
            </a:r>
            <a:r>
              <a:rPr kumimoji="0" lang="lt-LT"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vertina NDVS įgyvendinimo ataskaitas  ir teikia pasiūlymus dėl darnaus vystymosi prioritetų. </a:t>
            </a:r>
            <a:endParaRPr lang="en-GB" noProof="0" dirty="0"/>
          </a:p>
        </p:txBody>
      </p:sp>
    </p:spTree>
    <p:extLst>
      <p:ext uri="{BB962C8B-B14F-4D97-AF65-F5344CB8AC3E}">
        <p14:creationId xmlns:p14="http://schemas.microsoft.com/office/powerpoint/2010/main" val="315368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524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noProof="0" dirty="0" smtClean="0"/>
              <a:t>Nacionalinės darnaus vystymosi</a:t>
            </a:r>
            <a:r>
              <a:rPr lang="lt-LT" baseline="0" noProof="0" dirty="0" smtClean="0"/>
              <a:t> strategijos įgyvendinime dalyvauja beveik visos ministerijos (nedalyvauja Teisingumo ir Krašto apsaugos).</a:t>
            </a:r>
            <a:endParaRPr lang="en-US" noProof="0" dirty="0"/>
          </a:p>
        </p:txBody>
      </p:sp>
    </p:spTree>
    <p:extLst>
      <p:ext uri="{BB962C8B-B14F-4D97-AF65-F5344CB8AC3E}">
        <p14:creationId xmlns:p14="http://schemas.microsoft.com/office/powerpoint/2010/main" val="11567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Nacionalinėje</a:t>
            </a:r>
            <a:r>
              <a:rPr lang="lt-LT" baseline="0" dirty="0" smtClean="0"/>
              <a:t> darnaus vystymosi strategijoje – 84 darnaus vystymosi rodikliai.  Statistikos departamentas kasmet rodiklius išleidžia atskiru leidiniu.</a:t>
            </a:r>
            <a:endParaRPr lang="lt-LT" dirty="0"/>
          </a:p>
        </p:txBody>
      </p:sp>
    </p:spTree>
    <p:extLst>
      <p:ext uri="{BB962C8B-B14F-4D97-AF65-F5344CB8AC3E}">
        <p14:creationId xmlns:p14="http://schemas.microsoft.com/office/powerpoint/2010/main" val="2780857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rgbClr val="000000"/>
                </a:solidFill>
                <a:effectLst/>
                <a:latin typeface="Times New Roman" pitchFamily="18" charset="0"/>
                <a:ea typeface="+mn-ea"/>
                <a:cs typeface="+mn-cs"/>
              </a:rPr>
              <a:t>2015 m. rugsėjo 25–27 d. Niujorke vykusiame valstybių ir vyriausybių vadovų</a:t>
            </a:r>
            <a:r>
              <a:rPr lang="lt-LT" sz="1200" kern="1200" baseline="0" dirty="0" smtClean="0">
                <a:solidFill>
                  <a:srgbClr val="000000"/>
                </a:solidFill>
                <a:effectLst/>
                <a:latin typeface="Times New Roman" pitchFamily="18" charset="0"/>
                <a:ea typeface="+mn-ea"/>
                <a:cs typeface="+mn-cs"/>
              </a:rPr>
              <a:t> susitikime </a:t>
            </a:r>
            <a:r>
              <a:rPr lang="lt-LT" sz="1200" kern="1200" dirty="0" smtClean="0">
                <a:solidFill>
                  <a:srgbClr val="000000"/>
                </a:solidFill>
                <a:effectLst/>
                <a:latin typeface="Times New Roman" pitchFamily="18" charset="0"/>
                <a:ea typeface="+mn-ea"/>
                <a:cs typeface="+mn-cs"/>
              </a:rPr>
              <a:t>priimtas dokumentas „Keiskime mūsų pasaulį. 2030 metų darnaus vystymosi darbotvarkė“. Pagrindinė dokumento dalis „Darnaus vystymosi tikslai“. Ją sudaro 17 stambių tikslų</a:t>
            </a:r>
            <a:r>
              <a:rPr lang="lt-LT" sz="1200" kern="1200" baseline="0" dirty="0" smtClean="0">
                <a:solidFill>
                  <a:srgbClr val="000000"/>
                </a:solidFill>
                <a:effectLst/>
                <a:latin typeface="Times New Roman" pitchFamily="18" charset="0"/>
                <a:ea typeface="+mn-ea"/>
                <a:cs typeface="+mn-cs"/>
              </a:rPr>
              <a:t> </a:t>
            </a:r>
            <a:r>
              <a:rPr lang="lt-LT" sz="1200" kern="1200" dirty="0" smtClean="0">
                <a:solidFill>
                  <a:srgbClr val="000000"/>
                </a:solidFill>
                <a:effectLst/>
                <a:latin typeface="Times New Roman" pitchFamily="18" charset="0"/>
                <a:ea typeface="+mn-ea"/>
                <a:cs typeface="+mn-cs"/>
              </a:rPr>
              <a:t>ir 169 smulkesnių tikslų, kurie apima daugelį politikos sričių, tokių kaip skurdas, nelygybė, apsirūpinimo maistu saugumas, sveikatos priežiūra, tvarus vartojimas ir gamyba, ekonomikos augimas, užimtumas, infrastruktūra, tausus gamtos išteklių valdymas, vandenynai, klimato kaita ir lyčių lygybė, ir skirti įgyvendinti iki 2030 m. </a:t>
            </a:r>
            <a:endParaRPr lang="lt-LT" dirty="0"/>
          </a:p>
        </p:txBody>
      </p:sp>
    </p:spTree>
    <p:extLst>
      <p:ext uri="{BB962C8B-B14F-4D97-AF65-F5344CB8AC3E}">
        <p14:creationId xmlns:p14="http://schemas.microsoft.com/office/powerpoint/2010/main" val="3661176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Tree>
    <p:extLst>
      <p:ext uri="{BB962C8B-B14F-4D97-AF65-F5344CB8AC3E}">
        <p14:creationId xmlns:p14="http://schemas.microsoft.com/office/powerpoint/2010/main" val="4026785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87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027">
              <a:defRPr/>
            </a:pPr>
            <a:r>
              <a:rPr lang="lt-LT" b="0" i="0" baseline="0" dirty="0" smtClean="0">
                <a:effectLst/>
              </a:rPr>
              <a:t>1987  m. JT Pasaulinė komisija aplinkai ir vystymuisi paskelbė dokumentą „Mūsų bendra ateitis“ taip pat žinomą kaip </a:t>
            </a:r>
            <a:r>
              <a:rPr lang="lt-LT" b="0" i="0" baseline="0" dirty="0" err="1" smtClean="0">
                <a:effectLst/>
              </a:rPr>
              <a:t>Brundland</a:t>
            </a:r>
            <a:r>
              <a:rPr lang="lt-LT" b="0" i="0" baseline="0" dirty="0" smtClean="0">
                <a:effectLst/>
              </a:rPr>
              <a:t> ataskaita. Šiame dokumente buvo išreikštas susirūpinimas pasaulio vystymosi poveikiu ir pastebėta, kad žmonija turi vystytis darniai, kad užtikrintų žmonių gerovę dabartyje, nesumažinant žmonių gerovės galimybių ateityje. </a:t>
            </a:r>
            <a:endParaRPr lang="lt-LT" b="0" i="0" dirty="0" smtClean="0">
              <a:effectLst/>
            </a:endParaRPr>
          </a:p>
          <a:p>
            <a:pPr defTabSz="450027">
              <a:defRPr/>
            </a:pPr>
            <a:endParaRPr lang="lt-LT" dirty="0" smtClean="0"/>
          </a:p>
          <a:p>
            <a:endParaRPr lang="lt-LT" dirty="0"/>
          </a:p>
        </p:txBody>
      </p:sp>
    </p:spTree>
    <p:extLst>
      <p:ext uri="{BB962C8B-B14F-4D97-AF65-F5344CB8AC3E}">
        <p14:creationId xmlns:p14="http://schemas.microsoft.com/office/powerpoint/2010/main" val="186970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027"/>
            <a:r>
              <a:rPr lang="lt-LT" dirty="0" smtClean="0"/>
              <a:t>Darnaus vystymosi samprata buvo suformuluota 1992 m. Rio de</a:t>
            </a:r>
            <a:r>
              <a:rPr lang="lt-LT" baseline="0" dirty="0" smtClean="0"/>
              <a:t> Ženeire vykusioje JT Aplinkos ir plėtros konferencijoje. Darnus vystymasis įtvirtintas kaip ilgalaikė vystymosi ideologija. Darnaus vystymosi koncepciją sudaro trys lygiaverčiai elementai: ekonominis vystymasis, socialinis vystymasis ir aplinkosauga</a:t>
            </a:r>
            <a:endParaRPr lang="lt-LT" dirty="0" smtClean="0"/>
          </a:p>
          <a:p>
            <a:pPr defTabSz="450027"/>
            <a:endParaRPr lang="lt-LT" dirty="0" smtClean="0"/>
          </a:p>
          <a:p>
            <a:pPr defTabSz="450027"/>
            <a:endParaRPr lang="en-US" dirty="0"/>
          </a:p>
        </p:txBody>
      </p:sp>
    </p:spTree>
    <p:extLst>
      <p:ext uri="{BB962C8B-B14F-4D97-AF65-F5344CB8AC3E}">
        <p14:creationId xmlns:p14="http://schemas.microsoft.com/office/powerpoint/2010/main" val="184563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dirty="0" smtClean="0"/>
              <a:t>Pagrindinis</a:t>
            </a:r>
            <a:r>
              <a:rPr lang="lt-LT" sz="1200" baseline="0" dirty="0" smtClean="0"/>
              <a:t> dokumentas, reglamentuojantis darnaus vystymosi principus ir tikslus Lietuvoje – </a:t>
            </a:r>
            <a:r>
              <a:rPr lang="lt-LT" sz="1200" dirty="0" smtClean="0"/>
              <a:t>2003 m. rugsėjo 11 d. LR</a:t>
            </a:r>
            <a:r>
              <a:rPr lang="lt-LT" sz="1200" baseline="0" dirty="0" smtClean="0"/>
              <a:t> </a:t>
            </a:r>
            <a:r>
              <a:rPr lang="lt-LT" sz="1200" dirty="0" smtClean="0"/>
              <a:t>Vyriausybės nutarimu patvirtinta Nacionalinė darnaus vystymosi strategija. 2006 m. Europos Taryba</a:t>
            </a:r>
            <a:r>
              <a:rPr lang="lt-LT" sz="1200" baseline="0" dirty="0" smtClean="0"/>
              <a:t> patvirtino naują Europos Sąjungos darnaus vystymosi strategiją ir įpareigojo valstybes nares atnaujinti nacionalinius strateginius dokumentus.  Įgyvendinant šį įpareigojimą, 2009 m. Nacionalinė darnaus vystymosi strategija buvo atnaujinta. </a:t>
            </a:r>
          </a:p>
        </p:txBody>
      </p:sp>
    </p:spTree>
    <p:extLst>
      <p:ext uri="{BB962C8B-B14F-4D97-AF65-F5344CB8AC3E}">
        <p14:creationId xmlns:p14="http://schemas.microsoft.com/office/powerpoint/2010/main" val="363828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dirty="0" smtClean="0"/>
              <a:t>Siekiant, kad ši vizija taptų realybe, </a:t>
            </a:r>
            <a:r>
              <a:rPr lang="lt-LT" sz="1200" baseline="0" dirty="0" smtClean="0"/>
              <a:t>numatytas pagrindinis strategijos tikslas (kita skaidrė)</a:t>
            </a:r>
            <a:endParaRPr lang="en-US" sz="1200" dirty="0" smtClean="0"/>
          </a:p>
        </p:txBody>
      </p:sp>
    </p:spTree>
    <p:extLst>
      <p:ext uri="{BB962C8B-B14F-4D97-AF65-F5344CB8AC3E}">
        <p14:creationId xmlns:p14="http://schemas.microsoft.com/office/powerpoint/2010/main" val="134445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u="none" strike="noStrike" kern="1200" baseline="0" dirty="0" smtClean="0">
                <a:solidFill>
                  <a:srgbClr val="000000"/>
                </a:solidFill>
                <a:latin typeface="Times New Roman" pitchFamily="18" charset="0"/>
                <a:ea typeface="+mn-ea"/>
                <a:cs typeface="+mn-cs"/>
              </a:rPr>
              <a:t>Pagrindinis Lietuvos darnaus vystymosi siekis – pagal ekonominio ir socialinio vystymosi, išteklių naudojimo efektyvumo rodiklius iki 2020 metų pasiekti 2003 metų ES valstybių narių vidurkį, pagal aplinkos taršos rodiklius – neviršyti ES leistinų normatyvų, laikytis tarptautinių konvencijų, ribojančių aplinkos taršą ir poveikį pasaulio klimatui, reikalavimų.</a:t>
            </a:r>
            <a:r>
              <a:rPr lang="lt-LT" dirty="0" smtClean="0"/>
              <a:t> </a:t>
            </a:r>
            <a:endParaRPr lang="lt-LT" dirty="0"/>
          </a:p>
          <a:p>
            <a:endParaRPr lang="lt-LT" dirty="0"/>
          </a:p>
          <a:p>
            <a:r>
              <a:rPr lang="lt-LT" dirty="0" smtClean="0"/>
              <a:t>Buvo planuojama, kad vidutinis 5-6 proc. BVP augimas leistų Lietuvai iki 2020 m. pasiekti 2003 m. ES valstybių narių (15 šalių) ekonominio išsivystymo lygį.  </a:t>
            </a:r>
          </a:p>
        </p:txBody>
      </p:sp>
    </p:spTree>
    <p:extLst>
      <p:ext uri="{BB962C8B-B14F-4D97-AF65-F5344CB8AC3E}">
        <p14:creationId xmlns:p14="http://schemas.microsoft.com/office/powerpoint/2010/main" val="324686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t-LT" sz="1200" kern="1200" dirty="0" smtClean="0">
                <a:solidFill>
                  <a:srgbClr val="000000"/>
                </a:solidFill>
                <a:effectLst/>
                <a:latin typeface="Times New Roman" pitchFamily="18" charset="0"/>
                <a:ea typeface="+mn-ea"/>
                <a:cs typeface="+mn-cs"/>
              </a:rPr>
              <a:t>Strategijos įgyvendinimo pagrindiniai principai yra šie:</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pagrindinių teisių rėmimo ir apsaugos principas. Politikoje daugiausia dėmesio skirti žmonėms – remti pagrindines jų teises, kovoti su visų formų diskriminacija, padėti mažinti skurdą, panaikinti socialinę atskirtį;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vienodų sąlygų visų kartų ir tos pačios kartos atstovams sudarymo principas. Patenkinti dabarties kartų poreikius ir drauge nepakenkti ateities kartų galimybėms patenkinti jų poreikius ES ir kitur;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atviros ir demokratinės visuomenės principas. Užtikrinti piliečių teises gauti informaciją ir galimybes kreiptis į teismus;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piliečių dalyvavimo principas. Sustiprinti piliečių dalyvavimą priimant sprendimus. Skatinti švietimą darnaus vystymosi klausimais ir ugdyti visuomenės sąmoningumą. Informuoti piliečius apie jų daromą poveikį aplinkai ir galimybes pasirinkti darnesnius veiklos būdus;</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įmonių ir socialinių partnerių dalyvavimo principas. Sustiprinti socialinį dialogą, įmonių socialinę atsakomybę, privataus ir viešojo sektorių partnerystę – skatinti jų bendradarbiavimą ir bendrą atsakomybę, kad būtų užtikrintas darnus vartojimas ir gamyba;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politikos nuoseklumo ir reglamentavimo principas. Skatinti visų politikos krypčių nuoseklumą ir vietos, regioninių ir nacionalinių veiksmų darną, kad jie labiau prisidėtų prie darnaus vystymosi;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strategijos integravimo principas. Skatinti ekonominių, socialinių ir aplinkosaugos veiksmų integralumą, kad jie būtų nuoseklūs ir vienas kitą sustiprintų, pavyzdžiui, atliekant subalansuotą poveikio įvertinimą ir konsultuojantis su suinteresuotais subjektais;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pasinaudojimo geriausiomis turimomis žiniomis principas. Užtikrinti, kad politika būtų plėtojama, vertinama ir įgyvendinama remiantis geriausiomis turimomis žiniomis, kad ji būtų ekonomiškai pagrįsta ir ekonomiškai efektyvi;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atsargumo principas. Jeigu yra mokslinių abejonių, taikyti tinkamas vertinimo procedūras ir imtis prevencinių veiksmų siekiant išvengti žalos žmonių sveikatai ir aplinkai;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atsakomybės (teršėjas moka) principas. Užtikrinti, kad kainos atspindėtų realias sąnaudas, kurias visuomenė patiria dėl vartojimo ir gamybos veiklos, kad teršėjai sumokėtų už žmonių sveikatai ir aplinkai jų daromą žalą; </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ekologinio efektyvumo principas. Vadovaujantis šiuo principu, gamyba ir paslaugos turi augti daug greičiau nei gamtos išteklių naudojimas, tai yra tam pačiam kiekiui gaminių pagaminti ir paslaugų suteikti turi būti sunaudojama vis mažiau energijos ir kitų gamtos išteklių. Gauti daugiau naudojant mažiau – šio principo taikymo tikslas;</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pakeitimo principas. Pavojingos aplinkai ir žmonių sveikatai medžiagos turi būti keičiamos nepavojingomis, o išsenkantieji ištekliai – atsinaujinančiais;</a:t>
            </a:r>
            <a:endParaRPr lang="lt-LT" sz="1400" kern="1200" dirty="0" smtClean="0">
              <a:solidFill>
                <a:srgbClr val="000000"/>
              </a:solidFill>
              <a:effectLst/>
              <a:latin typeface="Times New Roman" pitchFamily="18" charset="0"/>
              <a:ea typeface="+mn-ea"/>
              <a:cs typeface="+mn-cs"/>
            </a:endParaRPr>
          </a:p>
          <a:p>
            <a:pPr lvl="1">
              <a:buFont typeface="+mj-lt"/>
              <a:buAutoNum type="arabicPeriod"/>
            </a:pPr>
            <a:r>
              <a:rPr lang="lt-LT" sz="1200" kern="1200" dirty="0" smtClean="0">
                <a:solidFill>
                  <a:srgbClr val="000000"/>
                </a:solidFill>
                <a:effectLst/>
                <a:latin typeface="Times New Roman" pitchFamily="18" charset="0"/>
                <a:ea typeface="+mn-ea"/>
                <a:cs typeface="+mn-cs"/>
              </a:rPr>
              <a:t>mokslo ir žinių bei technologinės pažangos principas. Vadovaujantis šiuo principu, įvairių sektorių ir jų šakų vystymasis turi būti pagrįstas šiuolaikiškais mokslo laimėjimais, žiniomis, naujausiomis aplinkai kuo mažesnį neigiamą poveikį darančiomis technologijomis.</a:t>
            </a:r>
            <a:endParaRPr lang="lt-LT" sz="1400" kern="1200" dirty="0" smtClean="0">
              <a:solidFill>
                <a:srgbClr val="000000"/>
              </a:solidFill>
              <a:effectLst/>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238108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Vadovaujantis išvardintais principai strategijoje buvo suformuluoti trumpalaikiai (iki 2012</a:t>
            </a:r>
            <a:r>
              <a:rPr lang="lt-LT" baseline="0" dirty="0" smtClean="0"/>
              <a:t> m.) ir ilgalaikiai (iki 2020 m.) tikslai.</a:t>
            </a:r>
            <a:endParaRPr lang="lt-LT" dirty="0" smtClean="0"/>
          </a:p>
          <a:p>
            <a:endParaRPr lang="lt-LT" dirty="0" smtClean="0"/>
          </a:p>
          <a:p>
            <a:r>
              <a:rPr lang="en-GB" dirty="0" smtClean="0"/>
              <a:t> </a:t>
            </a:r>
            <a:endParaRPr lang="lt-LT" dirty="0"/>
          </a:p>
          <a:p>
            <a:endParaRPr lang="en-US" dirty="0"/>
          </a:p>
        </p:txBody>
      </p:sp>
    </p:spTree>
    <p:extLst>
      <p:ext uri="{BB962C8B-B14F-4D97-AF65-F5344CB8AC3E}">
        <p14:creationId xmlns:p14="http://schemas.microsoft.com/office/powerpoint/2010/main" val="198225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255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87363"/>
            <a:ext cx="1941513" cy="5835650"/>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685800" y="487363"/>
            <a:ext cx="567690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87363"/>
            <a:ext cx="7770813" cy="1385887"/>
          </a:xfrm>
        </p:spPr>
        <p:txBody>
          <a:bodyPr/>
          <a:lstStyle/>
          <a:p>
            <a:r>
              <a:rPr lang="en-US" smtClean="0"/>
              <a:t>Click to edit Master title style</a:t>
            </a:r>
            <a:endParaRPr lang="lt-LT"/>
          </a:p>
        </p:txBody>
      </p:sp>
      <p:sp>
        <p:nvSpPr>
          <p:cNvPr id="3" name="Chart Placeholder 2"/>
          <p:cNvSpPr>
            <a:spLocks noGrp="1"/>
          </p:cNvSpPr>
          <p:nvPr>
            <p:ph type="chart" idx="1"/>
          </p:nvPr>
        </p:nvSpPr>
        <p:spPr>
          <a:xfrm>
            <a:off x="685800" y="1981200"/>
            <a:ext cx="7770813" cy="4341813"/>
          </a:xfrm>
        </p:spPr>
        <p:txBody>
          <a:bodyPr/>
          <a:lstStyle/>
          <a:p>
            <a:pPr lvl="0"/>
            <a:endParaRPr lang="lt-LT"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87363"/>
            <a:ext cx="7770813" cy="1385887"/>
          </a:xfrm>
        </p:spPr>
        <p:txBody>
          <a:bodyPr/>
          <a:lstStyle/>
          <a:p>
            <a:r>
              <a:rPr lang="en-US" smtClean="0"/>
              <a:t>Click to edit Master title style</a:t>
            </a:r>
            <a:endParaRPr lang="lt-LT"/>
          </a:p>
        </p:txBody>
      </p:sp>
      <p:sp>
        <p:nvSpPr>
          <p:cNvPr id="3" name="Table Placeholder 2"/>
          <p:cNvSpPr>
            <a:spLocks noGrp="1"/>
          </p:cNvSpPr>
          <p:nvPr>
            <p:ph type="tbl" idx="1"/>
          </p:nvPr>
        </p:nvSpPr>
        <p:spPr>
          <a:xfrm>
            <a:off x="685800" y="1981200"/>
            <a:ext cx="7770813" cy="4341813"/>
          </a:xfrm>
        </p:spPr>
        <p:txBody>
          <a:bodyPr/>
          <a:lstStyle/>
          <a:p>
            <a:pPr lvl="0"/>
            <a:endParaRPr lang="lt-LT"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685800" y="1981200"/>
            <a:ext cx="3808413"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6613" y="1981200"/>
            <a:ext cx="38100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E794">
            <a:alpha val="0"/>
          </a:srgbClr>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981200" y="6400800"/>
            <a:ext cx="5257800" cy="233363"/>
          </a:xfrm>
          <a:prstGeom prst="rect">
            <a:avLst/>
          </a:prstGeom>
          <a:noFill/>
          <a:ln w="9525">
            <a:noFill/>
            <a:miter lim="800000"/>
            <a:headEnd/>
            <a:tailEnd/>
          </a:ln>
        </p:spPr>
        <p:txBody>
          <a:bodyPr lIns="90000" tIns="46800" rIns="90000" bIns="46800">
            <a:spAutoFit/>
          </a:bodyPr>
          <a:lstStyle/>
          <a:p>
            <a:pPr algn="ctr">
              <a:lnSpc>
                <a:spcPct val="93000"/>
              </a:lnSpc>
              <a:buClr>
                <a:srgbClr val="FFFFFF"/>
              </a:buClr>
              <a:buSzPct val="100000"/>
              <a:buFont typeface="Arial Baltic"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000">
                <a:solidFill>
                  <a:schemeClr val="tx1"/>
                </a:solidFill>
                <a:latin typeface="Arial" pitchFamily="34" charset="0"/>
                <a:ea typeface="+mn-ea"/>
                <a:cs typeface="+mn-cs"/>
              </a:rPr>
              <a:t>Lietuvos Respublikos aplinkos ministerija</a:t>
            </a:r>
          </a:p>
        </p:txBody>
      </p:sp>
      <p:sp>
        <p:nvSpPr>
          <p:cNvPr id="1029" name="Line 5"/>
          <p:cNvSpPr>
            <a:spLocks noChangeShapeType="1"/>
          </p:cNvSpPr>
          <p:nvPr/>
        </p:nvSpPr>
        <p:spPr bwMode="auto">
          <a:xfrm flipH="1">
            <a:off x="303213" y="6400800"/>
            <a:ext cx="8537575" cy="1588"/>
          </a:xfrm>
          <a:prstGeom prst="line">
            <a:avLst/>
          </a:prstGeom>
          <a:noFill/>
          <a:ln w="9360">
            <a:solidFill>
              <a:srgbClr val="FF9900"/>
            </a:solidFill>
            <a:round/>
            <a:headEnd/>
            <a:tailEnd/>
          </a:ln>
        </p:spPr>
        <p:txBody>
          <a:bodyPr/>
          <a:lstStyle/>
          <a:p>
            <a:pPr eaLnBrk="0" hangingPunct="0">
              <a:defRPr/>
            </a:pPr>
            <a:endParaRPr lang="lt-LT">
              <a:ea typeface="+mn-ea"/>
              <a:cs typeface="+mn-cs"/>
            </a:endParaRPr>
          </a:p>
        </p:txBody>
      </p:sp>
      <p:sp>
        <p:nvSpPr>
          <p:cNvPr id="1030" name="Rectangle 6"/>
          <p:cNvSpPr>
            <a:spLocks noGrp="1" noChangeArrowheads="1"/>
          </p:cNvSpPr>
          <p:nvPr>
            <p:ph type="title"/>
          </p:nvPr>
        </p:nvSpPr>
        <p:spPr bwMode="auto">
          <a:xfrm>
            <a:off x="685800" y="487363"/>
            <a:ext cx="7770813" cy="13858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31" name="Rectangle 7"/>
          <p:cNvSpPr>
            <a:spLocks noGrp="1" noChangeArrowheads="1"/>
          </p:cNvSpPr>
          <p:nvPr>
            <p:ph type="body" idx="1"/>
          </p:nvPr>
        </p:nvSpPr>
        <p:spPr bwMode="auto">
          <a:xfrm>
            <a:off x="685800" y="1981200"/>
            <a:ext cx="7770813" cy="43418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2" name="Picture 10" descr="C:\AM zenklas.bmp"/>
          <p:cNvPicPr>
            <a:picLocks noChangeAspect="1" noChangeArrowheads="1"/>
          </p:cNvPicPr>
          <p:nvPr/>
        </p:nvPicPr>
        <p:blipFill>
          <a:blip r:embed="rId15" cstate="print"/>
          <a:srcRect/>
          <a:stretch>
            <a:fillRect/>
          </a:stretch>
        </p:blipFill>
        <p:spPr bwMode="auto">
          <a:xfrm>
            <a:off x="7696200" y="381000"/>
            <a:ext cx="995363" cy="1066800"/>
          </a:xfrm>
          <a:prstGeom prst="rect">
            <a:avLst/>
          </a:prstGeom>
          <a:noFill/>
          <a:ln w="9525">
            <a:noFill/>
            <a:miter lim="800000"/>
            <a:headEnd/>
            <a:tailEnd/>
          </a:ln>
        </p:spPr>
      </p:pic>
      <p:sp>
        <p:nvSpPr>
          <p:cNvPr id="1036" name="Text Box 12"/>
          <p:cNvSpPr txBox="1">
            <a:spLocks noChangeArrowheads="1"/>
          </p:cNvSpPr>
          <p:nvPr/>
        </p:nvSpPr>
        <p:spPr bwMode="auto">
          <a:xfrm>
            <a:off x="7924800" y="6400800"/>
            <a:ext cx="457200" cy="233363"/>
          </a:xfrm>
          <a:prstGeom prst="rect">
            <a:avLst/>
          </a:prstGeom>
          <a:noFill/>
          <a:ln w="9525">
            <a:noFill/>
            <a:miter lim="800000"/>
            <a:headEnd/>
            <a:tailEnd/>
          </a:ln>
        </p:spPr>
        <p:txBody>
          <a:bodyPr lIns="90000" tIns="46800" rIns="90000" bIns="46800">
            <a:spAutoFit/>
          </a:bodyPr>
          <a:lstStyle/>
          <a:p>
            <a:pPr algn="ctr">
              <a:lnSpc>
                <a:spcPct val="93000"/>
              </a:lnSpc>
              <a:buClr>
                <a:srgbClr val="FFFFFF"/>
              </a:buClr>
              <a:buSzPct val="100000"/>
              <a:buFont typeface="Arial Baltic"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58DDF7F-4687-420F-867D-4160E9A013E5}" type="slidenum">
              <a:rPr lang="en-GB" sz="1000">
                <a:solidFill>
                  <a:schemeClr val="tx1"/>
                </a:solidFill>
                <a:latin typeface="Arial" pitchFamily="34" charset="0"/>
                <a:ea typeface="+mn-ea"/>
                <a:cs typeface="+mn-cs"/>
              </a:rPr>
              <a:pPr algn="ctr">
                <a:lnSpc>
                  <a:spcPct val="93000"/>
                </a:lnSpc>
                <a:buClr>
                  <a:srgbClr val="FFFFFF"/>
                </a:buClr>
                <a:buSzPct val="100000"/>
                <a:buFont typeface="Arial Baltic"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GB" sz="1000">
              <a:solidFill>
                <a:schemeClr val="tx1"/>
              </a:solidFill>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eaLnBrk="0" fontAlgn="base" hangingPunct="0">
        <a:spcBef>
          <a:spcPct val="0"/>
        </a:spcBef>
        <a:spcAft>
          <a:spcPct val="0"/>
        </a:spcAft>
        <a:buClr>
          <a:srgbClr val="FFFF00"/>
        </a:buClr>
        <a:buSzPct val="100000"/>
        <a:buFont typeface="Arial" charset="0"/>
        <a:defRPr sz="4400">
          <a:solidFill>
            <a:schemeClr val="tx1"/>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FFFF00"/>
        </a:buClr>
        <a:buSzPct val="100000"/>
        <a:buFont typeface="Arial" charset="0"/>
        <a:defRPr sz="4400">
          <a:solidFill>
            <a:schemeClr val="tx1"/>
          </a:solidFill>
          <a:latin typeface="Arial" charset="0"/>
          <a:ea typeface="Arial Unicode MS" pitchFamily="34" charset="-128"/>
          <a:cs typeface="Arial Unicode MS" pitchFamily="34" charset="-128"/>
        </a:defRPr>
      </a:lvl2pPr>
      <a:lvl3pPr algn="ctr" defTabSz="449263" rtl="0" eaLnBrk="0" fontAlgn="base" hangingPunct="0">
        <a:spcBef>
          <a:spcPct val="0"/>
        </a:spcBef>
        <a:spcAft>
          <a:spcPct val="0"/>
        </a:spcAft>
        <a:buClr>
          <a:srgbClr val="FFFF00"/>
        </a:buClr>
        <a:buSzPct val="100000"/>
        <a:buFont typeface="Arial" charset="0"/>
        <a:defRPr sz="4400">
          <a:solidFill>
            <a:schemeClr val="tx1"/>
          </a:solidFill>
          <a:latin typeface="Arial" charset="0"/>
          <a:ea typeface="Arial Unicode MS" pitchFamily="34" charset="-128"/>
          <a:cs typeface="Arial Unicode MS" pitchFamily="34" charset="-128"/>
        </a:defRPr>
      </a:lvl3pPr>
      <a:lvl4pPr algn="ctr" defTabSz="449263" rtl="0" eaLnBrk="0" fontAlgn="base" hangingPunct="0">
        <a:spcBef>
          <a:spcPct val="0"/>
        </a:spcBef>
        <a:spcAft>
          <a:spcPct val="0"/>
        </a:spcAft>
        <a:buClr>
          <a:srgbClr val="FFFF00"/>
        </a:buClr>
        <a:buSzPct val="100000"/>
        <a:buFont typeface="Arial" charset="0"/>
        <a:defRPr sz="4400">
          <a:solidFill>
            <a:schemeClr val="tx1"/>
          </a:solidFill>
          <a:latin typeface="Arial" charset="0"/>
          <a:ea typeface="Arial Unicode MS" pitchFamily="34" charset="-128"/>
          <a:cs typeface="Arial Unicode MS" pitchFamily="34" charset="-128"/>
        </a:defRPr>
      </a:lvl4pPr>
      <a:lvl5pPr algn="ctr" defTabSz="449263" rtl="0" eaLnBrk="0" fontAlgn="base" hangingPunct="0">
        <a:spcBef>
          <a:spcPct val="0"/>
        </a:spcBef>
        <a:spcAft>
          <a:spcPct val="0"/>
        </a:spcAft>
        <a:buClr>
          <a:srgbClr val="FFFF00"/>
        </a:buClr>
        <a:buSzPct val="100000"/>
        <a:buFont typeface="Arial" charset="0"/>
        <a:defRPr sz="4400">
          <a:solidFill>
            <a:schemeClr val="tx1"/>
          </a:solidFill>
          <a:latin typeface="Arial" charset="0"/>
          <a:ea typeface="Arial Unicode MS" pitchFamily="34" charset="-128"/>
          <a:cs typeface="Arial Unicode MS" pitchFamily="34" charset="-128"/>
        </a:defRPr>
      </a:lvl5pPr>
      <a:lvl6pPr marL="1536700" indent="-215900" algn="l" defTabSz="449263" rtl="0" fontAlgn="base">
        <a:spcBef>
          <a:spcPct val="0"/>
        </a:spcBef>
        <a:spcAft>
          <a:spcPct val="0"/>
        </a:spcAft>
        <a:buClr>
          <a:srgbClr val="FFFFFF"/>
        </a:buClr>
        <a:buSzPct val="45000"/>
        <a:buFont typeface="StarSymbol" charset="-128"/>
        <a:defRPr sz="4400">
          <a:solidFill>
            <a:srgbClr val="000000"/>
          </a:solidFill>
          <a:latin typeface="Times New Roman" pitchFamily="18" charset="0"/>
          <a:ea typeface="Arial Unicode MS" pitchFamily="34" charset="-128"/>
          <a:cs typeface="Arial Unicode MS" pitchFamily="34" charset="-128"/>
        </a:defRPr>
      </a:lvl6pPr>
      <a:lvl7pPr marL="1993900" indent="-215900" algn="l" defTabSz="449263" rtl="0" fontAlgn="base">
        <a:spcBef>
          <a:spcPct val="0"/>
        </a:spcBef>
        <a:spcAft>
          <a:spcPct val="0"/>
        </a:spcAft>
        <a:buClr>
          <a:srgbClr val="FFFFFF"/>
        </a:buClr>
        <a:buSzPct val="45000"/>
        <a:buFont typeface="StarSymbol" charset="-128"/>
        <a:defRPr sz="4400">
          <a:solidFill>
            <a:srgbClr val="000000"/>
          </a:solidFill>
          <a:latin typeface="Times New Roman" pitchFamily="18" charset="0"/>
          <a:ea typeface="Arial Unicode MS" pitchFamily="34" charset="-128"/>
          <a:cs typeface="Arial Unicode MS" pitchFamily="34" charset="-128"/>
        </a:defRPr>
      </a:lvl7pPr>
      <a:lvl8pPr marL="2451100" indent="-215900" algn="l" defTabSz="449263" rtl="0" fontAlgn="base">
        <a:spcBef>
          <a:spcPct val="0"/>
        </a:spcBef>
        <a:spcAft>
          <a:spcPct val="0"/>
        </a:spcAft>
        <a:buClr>
          <a:srgbClr val="FFFFFF"/>
        </a:buClr>
        <a:buSzPct val="45000"/>
        <a:buFont typeface="StarSymbol" charset="-128"/>
        <a:defRPr sz="4400">
          <a:solidFill>
            <a:srgbClr val="000000"/>
          </a:solidFill>
          <a:latin typeface="Times New Roman" pitchFamily="18" charset="0"/>
          <a:ea typeface="Arial Unicode MS" pitchFamily="34" charset="-128"/>
          <a:cs typeface="Arial Unicode MS" pitchFamily="34" charset="-128"/>
        </a:defRPr>
      </a:lvl8pPr>
      <a:lvl9pPr marL="2908300" indent="-215900" algn="l" defTabSz="449263" rtl="0" fontAlgn="base">
        <a:spcBef>
          <a:spcPct val="0"/>
        </a:spcBef>
        <a:spcAft>
          <a:spcPct val="0"/>
        </a:spcAft>
        <a:buClr>
          <a:srgbClr val="FFFFFF"/>
        </a:buClr>
        <a:buSzPct val="45000"/>
        <a:buFont typeface="StarSymbol" charset="-128"/>
        <a:defRPr sz="4400">
          <a:solidFill>
            <a:srgbClr val="000000"/>
          </a:solidFill>
          <a:latin typeface="Times New Roman" pitchFamily="18" charset="0"/>
          <a:ea typeface="Arial Unicode MS" pitchFamily="34" charset="-128"/>
          <a:cs typeface="Arial Unicode MS" pitchFamily="34" charset="-128"/>
        </a:defRPr>
      </a:lvl9pPr>
    </p:titleStyle>
    <p:bodyStyle>
      <a:lvl1pPr marL="341313" indent="-341313" algn="l" defTabSz="449263" rtl="0" eaLnBrk="0" fontAlgn="base" hangingPunct="0">
        <a:spcBef>
          <a:spcPts val="600"/>
        </a:spcBef>
        <a:spcAft>
          <a:spcPct val="0"/>
        </a:spcAft>
        <a:buClr>
          <a:srgbClr val="FFFFFF"/>
        </a:buClr>
        <a:buSzPct val="100000"/>
        <a:buFont typeface="Arial" charset="0"/>
        <a:buChar char="•"/>
        <a:defRPr sz="2400">
          <a:solidFill>
            <a:schemeClr val="tx1"/>
          </a:solidFill>
          <a:effectLst>
            <a:outerShdw blurRad="38100" dist="38100" dir="2700000" algn="tl">
              <a:srgbClr val="C0C0C0"/>
            </a:outerShdw>
          </a:effectLst>
          <a:latin typeface="+mn-lt"/>
          <a:ea typeface="+mn-ea"/>
          <a:cs typeface="+mn-cs"/>
        </a:defRPr>
      </a:lvl1pPr>
      <a:lvl2pPr marL="741363" indent="-284163" algn="l" defTabSz="449263" rtl="0" eaLnBrk="0" fontAlgn="base" hangingPunct="0">
        <a:spcBef>
          <a:spcPts val="600"/>
        </a:spcBef>
        <a:spcAft>
          <a:spcPct val="0"/>
        </a:spcAft>
        <a:buClr>
          <a:srgbClr val="FFFFFF"/>
        </a:buClr>
        <a:buSzPct val="100000"/>
        <a:buFont typeface="Arial" charset="0"/>
        <a:buChar char="–"/>
        <a:defRPr sz="2400">
          <a:solidFill>
            <a:schemeClr val="tx1"/>
          </a:solidFill>
          <a:effectLst>
            <a:outerShdw blurRad="38100" dist="38100" dir="2700000" algn="tl">
              <a:srgbClr val="C0C0C0"/>
            </a:outerShdw>
          </a:effectLst>
          <a:latin typeface="+mn-lt"/>
          <a:ea typeface="+mn-ea"/>
          <a:cs typeface="+mn-cs"/>
        </a:defRPr>
      </a:lvl2pPr>
      <a:lvl3pPr marL="1143000" indent="-228600" algn="l" defTabSz="449263" rtl="0" eaLnBrk="0" fontAlgn="base" hangingPunct="0">
        <a:spcBef>
          <a:spcPts val="600"/>
        </a:spcBef>
        <a:spcAft>
          <a:spcPct val="0"/>
        </a:spcAft>
        <a:buClr>
          <a:srgbClr val="FFFFFF"/>
        </a:buClr>
        <a:buSzPct val="100000"/>
        <a:buFont typeface="Arial" charset="0"/>
        <a:buChar char="•"/>
        <a:defRPr sz="2400">
          <a:solidFill>
            <a:schemeClr val="tx1"/>
          </a:solidFill>
          <a:effectLst>
            <a:outerShdw blurRad="38100" dist="38100" dir="2700000" algn="tl">
              <a:srgbClr val="C0C0C0"/>
            </a:outerShdw>
          </a:effectLst>
          <a:latin typeface="+mn-lt"/>
          <a:ea typeface="+mn-ea"/>
          <a:cs typeface="+mn-cs"/>
        </a:defRPr>
      </a:lvl3pPr>
      <a:lvl4pPr marL="1600200" indent="-228600" algn="l" defTabSz="449263" rtl="0" eaLnBrk="0" fontAlgn="base" hangingPunct="0">
        <a:spcBef>
          <a:spcPts val="600"/>
        </a:spcBef>
        <a:spcAft>
          <a:spcPct val="0"/>
        </a:spcAft>
        <a:buClr>
          <a:srgbClr val="FFFFFF"/>
        </a:buClr>
        <a:buSzPct val="100000"/>
        <a:buFont typeface="Arial" charset="0"/>
        <a:buChar char="–"/>
        <a:defRPr sz="2400">
          <a:solidFill>
            <a:schemeClr val="tx1"/>
          </a:solidFill>
          <a:effectLst>
            <a:outerShdw blurRad="38100" dist="38100" dir="2700000" algn="tl">
              <a:srgbClr val="C0C0C0"/>
            </a:outerShdw>
          </a:effectLst>
          <a:latin typeface="+mn-lt"/>
          <a:ea typeface="+mn-ea"/>
          <a:cs typeface="+mn-cs"/>
        </a:defRPr>
      </a:lvl4pPr>
      <a:lvl5pPr marL="2057400" indent="-228600" algn="l" defTabSz="449263" rtl="0" eaLnBrk="0" fontAlgn="base" hangingPunct="0">
        <a:spcBef>
          <a:spcPts val="600"/>
        </a:spcBef>
        <a:spcAft>
          <a:spcPct val="0"/>
        </a:spcAft>
        <a:buClr>
          <a:srgbClr val="FFFFFF"/>
        </a:buClr>
        <a:buSzPct val="100000"/>
        <a:buFont typeface="Arial" charset="0"/>
        <a:buChar char="»"/>
        <a:defRPr sz="2400">
          <a:solidFill>
            <a:schemeClr val="tx1"/>
          </a:solidFill>
          <a:effectLst>
            <a:outerShdw blurRad="38100" dist="38100" dir="2700000" algn="tl">
              <a:srgbClr val="C0C0C0"/>
            </a:outerShdw>
          </a:effectLst>
          <a:latin typeface="+mn-lt"/>
          <a:ea typeface="+mn-ea"/>
          <a:cs typeface="+mn-cs"/>
        </a:defRPr>
      </a:lvl5pPr>
      <a:lvl6pPr marL="2514600" indent="-228600" algn="l" defTabSz="449263" rtl="0" fontAlgn="base">
        <a:spcBef>
          <a:spcPts val="600"/>
        </a:spcBef>
        <a:spcAft>
          <a:spcPct val="0"/>
        </a:spcAft>
        <a:buClr>
          <a:srgbClr val="FFFFFF"/>
        </a:buClr>
        <a:buSzPct val="100000"/>
        <a:buFont typeface="Arial" pitchFamily="34" charset="0"/>
        <a:buChar char="»"/>
        <a:defRPr sz="2400">
          <a:solidFill>
            <a:schemeClr val="tx1"/>
          </a:solidFill>
          <a:effectLst>
            <a:outerShdw blurRad="38100" dist="38100" dir="2700000" algn="tl">
              <a:srgbClr val="C0C0C0"/>
            </a:outerShdw>
          </a:effectLst>
          <a:latin typeface="+mn-lt"/>
          <a:ea typeface="+mn-ea"/>
          <a:cs typeface="+mn-cs"/>
        </a:defRPr>
      </a:lvl6pPr>
      <a:lvl7pPr marL="2971800" indent="-228600" algn="l" defTabSz="449263" rtl="0" fontAlgn="base">
        <a:spcBef>
          <a:spcPts val="600"/>
        </a:spcBef>
        <a:spcAft>
          <a:spcPct val="0"/>
        </a:spcAft>
        <a:buClr>
          <a:srgbClr val="FFFFFF"/>
        </a:buClr>
        <a:buSzPct val="100000"/>
        <a:buFont typeface="Arial" pitchFamily="34" charset="0"/>
        <a:buChar char="»"/>
        <a:defRPr sz="2400">
          <a:solidFill>
            <a:schemeClr val="tx1"/>
          </a:solidFill>
          <a:effectLst>
            <a:outerShdw blurRad="38100" dist="38100" dir="2700000" algn="tl">
              <a:srgbClr val="C0C0C0"/>
            </a:outerShdw>
          </a:effectLst>
          <a:latin typeface="+mn-lt"/>
          <a:ea typeface="+mn-ea"/>
          <a:cs typeface="+mn-cs"/>
        </a:defRPr>
      </a:lvl7pPr>
      <a:lvl8pPr marL="3429000" indent="-228600" algn="l" defTabSz="449263" rtl="0" fontAlgn="base">
        <a:spcBef>
          <a:spcPts val="600"/>
        </a:spcBef>
        <a:spcAft>
          <a:spcPct val="0"/>
        </a:spcAft>
        <a:buClr>
          <a:srgbClr val="FFFFFF"/>
        </a:buClr>
        <a:buSzPct val="100000"/>
        <a:buFont typeface="Arial" pitchFamily="34" charset="0"/>
        <a:buChar char="»"/>
        <a:defRPr sz="2400">
          <a:solidFill>
            <a:schemeClr val="tx1"/>
          </a:solidFill>
          <a:effectLst>
            <a:outerShdw blurRad="38100" dist="38100" dir="2700000" algn="tl">
              <a:srgbClr val="C0C0C0"/>
            </a:outerShdw>
          </a:effectLst>
          <a:latin typeface="+mn-lt"/>
          <a:ea typeface="+mn-ea"/>
          <a:cs typeface="+mn-cs"/>
        </a:defRPr>
      </a:lvl8pPr>
      <a:lvl9pPr marL="3886200" indent="-228600" algn="l" defTabSz="449263" rtl="0" fontAlgn="base">
        <a:spcBef>
          <a:spcPts val="600"/>
        </a:spcBef>
        <a:spcAft>
          <a:spcPct val="0"/>
        </a:spcAft>
        <a:buClr>
          <a:srgbClr val="FFFFFF"/>
        </a:buClr>
        <a:buSzPct val="100000"/>
        <a:buFont typeface="Arial" pitchFamily="34" charset="0"/>
        <a:buChar char="»"/>
        <a:defRPr sz="2400">
          <a:solidFill>
            <a:schemeClr val="tx1"/>
          </a:solidFill>
          <a:effectLst>
            <a:outerShdw blurRad="38100" dist="38100" dir="2700000" algn="tl">
              <a:srgbClr val="C0C0C0"/>
            </a:outerShdw>
          </a:effectLst>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16.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Grp="1" noChangeArrowheads="1"/>
          </p:cNvSpPr>
          <p:nvPr>
            <p:ph type="title"/>
          </p:nvPr>
        </p:nvSpPr>
        <p:spPr>
          <a:xfrm>
            <a:off x="684213" y="2132856"/>
            <a:ext cx="7772400" cy="4176464"/>
          </a:xfrm>
        </p:spPr>
        <p:txBody>
          <a:bodyPr/>
          <a:lstStyle/>
          <a:p>
            <a:pPr marL="0" indent="0" eaLnBrk="1" hangingPunct="1">
              <a:defRPr/>
            </a:pPr>
            <a:r>
              <a:rPr lang="lt-LT" sz="2800" dirty="0" smtClean="0">
                <a:effectLst/>
              </a:rPr>
              <a:t/>
            </a:r>
            <a:br>
              <a:rPr lang="lt-LT" sz="2800" dirty="0" smtClean="0">
                <a:effectLst/>
              </a:rPr>
            </a:br>
            <a:r>
              <a:rPr lang="lt-LT" sz="2800" dirty="0" smtClean="0">
                <a:effectLst/>
              </a:rPr>
              <a:t/>
            </a:r>
            <a:br>
              <a:rPr lang="lt-LT" sz="2800" dirty="0" smtClean="0">
                <a:effectLst/>
              </a:rPr>
            </a:br>
            <a:r>
              <a:rPr lang="lt-LT" sz="2800" dirty="0" smtClean="0">
                <a:effectLst/>
              </a:rPr>
              <a:t/>
            </a:r>
            <a:br>
              <a:rPr lang="lt-LT" sz="2800" dirty="0" smtClean="0">
                <a:effectLst/>
              </a:rPr>
            </a:br>
            <a:r>
              <a:rPr lang="lt-LT" sz="3200" b="1" dirty="0" smtClean="0">
                <a:effectLst/>
                <a:latin typeface="Times New Roman" pitchFamily="18" charset="0"/>
                <a:cs typeface="Times New Roman" pitchFamily="18" charset="0"/>
              </a:rPr>
              <a:t>DARNAUS VYSTYMOSI POLITIKA</a:t>
            </a:r>
            <a:br>
              <a:rPr lang="lt-LT" sz="3200" b="1" dirty="0" smtClean="0">
                <a:effectLst/>
                <a:latin typeface="Times New Roman" pitchFamily="18" charset="0"/>
                <a:cs typeface="Times New Roman" pitchFamily="18" charset="0"/>
              </a:rPr>
            </a:br>
            <a:r>
              <a:rPr lang="lt-LT" sz="2000" b="1" dirty="0" smtClean="0">
                <a:effectLst/>
                <a:latin typeface="Times New Roman" pitchFamily="18" charset="0"/>
                <a:cs typeface="Times New Roman" pitchFamily="18" charset="0"/>
              </a:rPr>
              <a:t/>
            </a:r>
            <a:br>
              <a:rPr lang="lt-LT" sz="2000" b="1" dirty="0" smtClean="0">
                <a:effectLst/>
                <a:latin typeface="Times New Roman" pitchFamily="18" charset="0"/>
                <a:cs typeface="Times New Roman" pitchFamily="18" charset="0"/>
              </a:rPr>
            </a:br>
            <a:r>
              <a:rPr lang="lt-LT" sz="2000" b="1" dirty="0" smtClean="0">
                <a:effectLst/>
                <a:latin typeface="Times New Roman" pitchFamily="18" charset="0"/>
                <a:cs typeface="Times New Roman" pitchFamily="18" charset="0"/>
              </a:rPr>
              <a:t/>
            </a:r>
            <a:br>
              <a:rPr lang="lt-LT" sz="2000" b="1" dirty="0" smtClean="0">
                <a:effectLst/>
                <a:latin typeface="Times New Roman" pitchFamily="18" charset="0"/>
                <a:cs typeface="Times New Roman" pitchFamily="18" charset="0"/>
              </a:rPr>
            </a:br>
            <a:r>
              <a:rPr lang="lt-LT" sz="2000" b="1" dirty="0" smtClean="0">
                <a:effectLst/>
                <a:latin typeface="Times New Roman" pitchFamily="18" charset="0"/>
                <a:cs typeface="Times New Roman" pitchFamily="18" charset="0"/>
              </a:rPr>
              <a:t/>
            </a:r>
            <a:br>
              <a:rPr lang="lt-LT" sz="2000" b="1" dirty="0" smtClean="0">
                <a:effectLst/>
                <a:latin typeface="Times New Roman" pitchFamily="18" charset="0"/>
                <a:cs typeface="Times New Roman" pitchFamily="18" charset="0"/>
              </a:rPr>
            </a:br>
            <a:r>
              <a:rPr lang="lt-LT" sz="2000" b="1" dirty="0">
                <a:effectLst/>
                <a:latin typeface="Times New Roman" pitchFamily="18" charset="0"/>
                <a:cs typeface="Times New Roman" pitchFamily="18" charset="0"/>
              </a:rPr>
              <a:t/>
            </a:r>
            <a:br>
              <a:rPr lang="lt-LT" sz="2000" b="1" dirty="0">
                <a:effectLst/>
                <a:latin typeface="Times New Roman" pitchFamily="18" charset="0"/>
                <a:cs typeface="Times New Roman" pitchFamily="18" charset="0"/>
              </a:rPr>
            </a:br>
            <a:r>
              <a:rPr lang="lt-LT" sz="2000" b="1" dirty="0" smtClean="0">
                <a:effectLst/>
                <a:latin typeface="Times New Roman" pitchFamily="18" charset="0"/>
                <a:cs typeface="Times New Roman" pitchFamily="18" charset="0"/>
              </a:rPr>
              <a:t/>
            </a:r>
            <a:br>
              <a:rPr lang="lt-LT" sz="2000" b="1" dirty="0" smtClean="0">
                <a:effectLst/>
                <a:latin typeface="Times New Roman" pitchFamily="18" charset="0"/>
                <a:cs typeface="Times New Roman" pitchFamily="18" charset="0"/>
              </a:rPr>
            </a:br>
            <a:r>
              <a:rPr lang="lt-LT" sz="2000" b="1" dirty="0" smtClean="0">
                <a:effectLst/>
                <a:latin typeface="Times New Roman" pitchFamily="18" charset="0"/>
                <a:cs typeface="Times New Roman" pitchFamily="18" charset="0"/>
              </a:rPr>
              <a:t/>
            </a:r>
            <a:br>
              <a:rPr lang="lt-LT" sz="2000" b="1" dirty="0" smtClean="0">
                <a:effectLst/>
                <a:latin typeface="Times New Roman" pitchFamily="18" charset="0"/>
                <a:cs typeface="Times New Roman" pitchFamily="18" charset="0"/>
              </a:rPr>
            </a:br>
            <a:r>
              <a:rPr lang="lt-LT" sz="2000" b="1" dirty="0" smtClean="0">
                <a:effectLst/>
                <a:latin typeface="Times New Roman" pitchFamily="18" charset="0"/>
                <a:cs typeface="Times New Roman" pitchFamily="18" charset="0"/>
              </a:rPr>
              <a:t>2015-10-23</a:t>
            </a:r>
            <a:r>
              <a:rPr lang="lt-LT" sz="2000" b="1" dirty="0">
                <a:effectLst/>
                <a:latin typeface="Times New Roman" pitchFamily="18" charset="0"/>
                <a:cs typeface="Times New Roman" pitchFamily="18" charset="0"/>
              </a:rPr>
              <a:t/>
            </a:r>
            <a:br>
              <a:rPr lang="lt-LT" sz="2000" b="1" dirty="0">
                <a:effectLst/>
                <a:latin typeface="Times New Roman" pitchFamily="18" charset="0"/>
                <a:cs typeface="Times New Roman" pitchFamily="18" charset="0"/>
              </a:rPr>
            </a:br>
            <a:r>
              <a:rPr lang="lt-LT" sz="2000" dirty="0" smtClean="0">
                <a:effectLst/>
                <a:latin typeface="Times New Roman" pitchFamily="18" charset="0"/>
                <a:cs typeface="Times New Roman" pitchFamily="18" charset="0"/>
              </a:rPr>
              <a:t>Aplinkos ministerijos Ekonomikos ir tarptautinių ryšių departamento </a:t>
            </a:r>
            <a:br>
              <a:rPr lang="lt-LT" sz="2000" dirty="0" smtClean="0">
                <a:effectLst/>
                <a:latin typeface="Times New Roman" pitchFamily="18" charset="0"/>
                <a:cs typeface="Times New Roman" pitchFamily="18" charset="0"/>
              </a:rPr>
            </a:br>
            <a:r>
              <a:rPr lang="lt-LT" sz="2000" dirty="0" smtClean="0">
                <a:effectLst/>
                <a:latin typeface="Times New Roman" pitchFamily="18" charset="0"/>
                <a:cs typeface="Times New Roman" pitchFamily="18" charset="0"/>
              </a:rPr>
              <a:t>Strateginio planavimo skyriaus vedėja </a:t>
            </a:r>
            <a:br>
              <a:rPr lang="lt-LT" sz="2000" dirty="0" smtClean="0">
                <a:effectLst/>
                <a:latin typeface="Times New Roman" pitchFamily="18" charset="0"/>
                <a:cs typeface="Times New Roman" pitchFamily="18" charset="0"/>
              </a:rPr>
            </a:br>
            <a:r>
              <a:rPr lang="lt-LT" sz="2000" dirty="0" smtClean="0">
                <a:effectLst/>
                <a:latin typeface="Times New Roman" pitchFamily="18" charset="0"/>
                <a:cs typeface="Times New Roman" pitchFamily="18" charset="0"/>
              </a:rPr>
              <a:t>Rūta Klimaitė</a:t>
            </a:r>
            <a:br>
              <a:rPr lang="lt-LT" sz="2000" dirty="0" smtClean="0">
                <a:effectLst/>
                <a:latin typeface="Times New Roman" pitchFamily="18" charset="0"/>
                <a:cs typeface="Times New Roman" pitchFamily="18" charset="0"/>
              </a:rPr>
            </a:br>
            <a:r>
              <a:rPr lang="lt-LT" sz="3200" dirty="0" smtClean="0"/>
              <a:t/>
            </a:r>
            <a:br>
              <a:rPr lang="lt-LT" sz="3200" dirty="0" smtClean="0"/>
            </a:br>
            <a:endParaRPr lang="lt-LT" sz="3200" b="1" dirty="0" smtClean="0">
              <a:effectLst/>
            </a:endParaRPr>
          </a:p>
        </p:txBody>
      </p:sp>
      <p:pic>
        <p:nvPicPr>
          <p:cNvPr id="11" name="Picture 3"/>
          <p:cNvPicPr>
            <a:picLocks noChangeAspect="1" noChangeArrowheads="1"/>
          </p:cNvPicPr>
          <p:nvPr/>
        </p:nvPicPr>
        <p:blipFill>
          <a:blip r:embed="rId3" cstate="print"/>
          <a:srcRect/>
          <a:stretch>
            <a:fillRect/>
          </a:stretch>
        </p:blipFill>
        <p:spPr bwMode="auto">
          <a:xfrm>
            <a:off x="4016375" y="685800"/>
            <a:ext cx="11207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effectLst/>
              </a:rPr>
              <a:t>Ekonomikos vystymasis</a:t>
            </a:r>
            <a:endParaRPr lang="en-GB" dirty="0">
              <a:effectLst/>
            </a:endParaRPr>
          </a:p>
        </p:txBody>
      </p:sp>
      <p:sp>
        <p:nvSpPr>
          <p:cNvPr id="3" name="Content Placeholder 2"/>
          <p:cNvSpPr>
            <a:spLocks noGrp="1"/>
          </p:cNvSpPr>
          <p:nvPr>
            <p:ph idx="1"/>
          </p:nvPr>
        </p:nvSpPr>
        <p:spPr/>
        <p:txBody>
          <a:bodyPr/>
          <a:lstStyle/>
          <a:p>
            <a:r>
              <a:rPr lang="lt-LT" dirty="0" smtClean="0">
                <a:effectLst/>
              </a:rPr>
              <a:t>Bendras ekonomikos vystymasis</a:t>
            </a:r>
            <a:endParaRPr lang="en-GB" dirty="0" smtClean="0">
              <a:effectLst/>
            </a:endParaRPr>
          </a:p>
          <a:p>
            <a:r>
              <a:rPr lang="lt-LT" dirty="0" smtClean="0">
                <a:effectLst/>
              </a:rPr>
              <a:t>Transportas</a:t>
            </a:r>
          </a:p>
          <a:p>
            <a:r>
              <a:rPr lang="lt-LT" dirty="0" smtClean="0">
                <a:effectLst/>
              </a:rPr>
              <a:t>Pramonė</a:t>
            </a:r>
            <a:endParaRPr lang="en-GB" dirty="0" smtClean="0">
              <a:effectLst/>
            </a:endParaRPr>
          </a:p>
          <a:p>
            <a:r>
              <a:rPr lang="lt-LT" dirty="0" smtClean="0">
                <a:effectLst/>
              </a:rPr>
              <a:t>Energetika</a:t>
            </a:r>
          </a:p>
          <a:p>
            <a:r>
              <a:rPr lang="lt-LT" dirty="0" smtClean="0">
                <a:effectLst/>
              </a:rPr>
              <a:t>Žemės ūkis</a:t>
            </a:r>
            <a:endParaRPr lang="en-GB" dirty="0" smtClean="0">
              <a:effectLst/>
            </a:endParaRPr>
          </a:p>
          <a:p>
            <a:r>
              <a:rPr lang="lt-LT" dirty="0" smtClean="0">
                <a:effectLst/>
              </a:rPr>
              <a:t>Būstas</a:t>
            </a:r>
            <a:endParaRPr lang="en-GB" dirty="0" smtClean="0">
              <a:effectLst/>
            </a:endParaRPr>
          </a:p>
          <a:p>
            <a:r>
              <a:rPr lang="lt-LT" dirty="0" smtClean="0">
                <a:effectLst/>
              </a:rPr>
              <a:t>Turizmas</a:t>
            </a:r>
          </a:p>
          <a:p>
            <a:pPr marL="0" indent="0">
              <a:buNone/>
            </a:pPr>
            <a:endParaRPr lang="lt-L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632" y="3212976"/>
            <a:ext cx="4329316" cy="2520280"/>
          </a:xfrm>
          <a:prstGeom prst="rect">
            <a:avLst/>
          </a:prstGeom>
        </p:spPr>
      </p:pic>
    </p:spTree>
    <p:extLst>
      <p:ext uri="{BB962C8B-B14F-4D97-AF65-F5344CB8AC3E}">
        <p14:creationId xmlns:p14="http://schemas.microsoft.com/office/powerpoint/2010/main" val="583852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effectLst/>
              </a:rPr>
              <a:t>Socialinis vystymasis</a:t>
            </a:r>
            <a:endParaRPr lang="en-GB" dirty="0">
              <a:effectLst/>
            </a:endParaRPr>
          </a:p>
        </p:txBody>
      </p:sp>
      <p:sp>
        <p:nvSpPr>
          <p:cNvPr id="3" name="Content Placeholder 2"/>
          <p:cNvSpPr>
            <a:spLocks noGrp="1"/>
          </p:cNvSpPr>
          <p:nvPr>
            <p:ph idx="1"/>
          </p:nvPr>
        </p:nvSpPr>
        <p:spPr/>
        <p:txBody>
          <a:bodyPr/>
          <a:lstStyle/>
          <a:p>
            <a:r>
              <a:rPr lang="lt-LT" dirty="0" smtClean="0">
                <a:effectLst/>
              </a:rPr>
              <a:t>Užimtumas</a:t>
            </a:r>
            <a:r>
              <a:rPr lang="en-GB" dirty="0" smtClean="0">
                <a:effectLst/>
              </a:rPr>
              <a:t> </a:t>
            </a:r>
          </a:p>
          <a:p>
            <a:r>
              <a:rPr lang="lt-LT" dirty="0" smtClean="0">
                <a:effectLst/>
              </a:rPr>
              <a:t>Skurdas ir socialinė atskirtis </a:t>
            </a:r>
            <a:endParaRPr lang="en-GB" dirty="0" smtClean="0">
              <a:effectLst/>
            </a:endParaRPr>
          </a:p>
          <a:p>
            <a:r>
              <a:rPr lang="lt-LT" dirty="0" smtClean="0">
                <a:effectLst/>
              </a:rPr>
              <a:t>Visuomenės sveikata</a:t>
            </a:r>
            <a:endParaRPr lang="en-GB" dirty="0" smtClean="0">
              <a:effectLst/>
            </a:endParaRPr>
          </a:p>
          <a:p>
            <a:r>
              <a:rPr lang="lt-LT" dirty="0" smtClean="0">
                <a:effectLst/>
              </a:rPr>
              <a:t>Švietimas ir mokslas</a:t>
            </a:r>
            <a:endParaRPr lang="en-GB" dirty="0" smtClean="0">
              <a:effectLst/>
            </a:endParaRPr>
          </a:p>
          <a:p>
            <a:r>
              <a:rPr lang="lt-LT" dirty="0" smtClean="0">
                <a:effectLst/>
              </a:rPr>
              <a:t>Kultūros savitumo išsaugojimas</a:t>
            </a:r>
            <a:endParaRPr lang="en-GB" dirty="0" smtClean="0">
              <a:effectLst/>
            </a:endParaRPr>
          </a:p>
          <a:p>
            <a:r>
              <a:rPr lang="lt-LT" dirty="0" smtClean="0">
                <a:effectLst/>
              </a:rPr>
              <a:t>Tausojantis vartojimas</a:t>
            </a:r>
            <a:endParaRPr lang="en-GB" dirty="0" smtClean="0">
              <a:effectLst/>
            </a:endParaRPr>
          </a:p>
          <a:p>
            <a:endParaRPr lang="lt-L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645024"/>
            <a:ext cx="3200648" cy="2510600"/>
          </a:xfrm>
          <a:prstGeom prst="rect">
            <a:avLst/>
          </a:prstGeom>
        </p:spPr>
      </p:pic>
    </p:spTree>
    <p:extLst>
      <p:ext uri="{BB962C8B-B14F-4D97-AF65-F5344CB8AC3E}">
        <p14:creationId xmlns:p14="http://schemas.microsoft.com/office/powerpoint/2010/main" val="2163867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87363"/>
            <a:ext cx="7414592" cy="1385887"/>
          </a:xfrm>
        </p:spPr>
        <p:txBody>
          <a:bodyPr/>
          <a:lstStyle/>
          <a:p>
            <a:r>
              <a:rPr lang="lt-LT" dirty="0" smtClean="0">
                <a:effectLst/>
              </a:rPr>
              <a:t>Strategijos įgyvendinimas           </a:t>
            </a:r>
            <a:br>
              <a:rPr lang="lt-LT" dirty="0" smtClean="0">
                <a:effectLst/>
              </a:rPr>
            </a:br>
            <a:r>
              <a:rPr lang="lt-LT" dirty="0" smtClean="0">
                <a:effectLst/>
              </a:rPr>
              <a:t> ir priežiūra</a:t>
            </a:r>
            <a:endParaRPr lang="en-GB" dirty="0">
              <a:effectLst/>
            </a:endParaRPr>
          </a:p>
        </p:txBody>
      </p:sp>
      <p:sp>
        <p:nvSpPr>
          <p:cNvPr id="3" name="Content Placeholder 2"/>
          <p:cNvSpPr>
            <a:spLocks noGrp="1"/>
          </p:cNvSpPr>
          <p:nvPr>
            <p:ph idx="1"/>
          </p:nvPr>
        </p:nvSpPr>
        <p:spPr/>
        <p:txBody>
          <a:bodyPr/>
          <a:lstStyle/>
          <a:p>
            <a:endParaRPr lang="lt-LT" dirty="0" smtClean="0"/>
          </a:p>
          <a:p>
            <a:r>
              <a:rPr lang="lt-LT" dirty="0">
                <a:effectLst/>
              </a:rPr>
              <a:t>Nacionalinė darnaus vystymosi komisija </a:t>
            </a:r>
            <a:endParaRPr lang="en-US" dirty="0">
              <a:effectLst/>
            </a:endParaRPr>
          </a:p>
          <a:p>
            <a:endParaRPr lang="lt-LT" dirty="0" smtClean="0">
              <a:effectLst/>
            </a:endParaRPr>
          </a:p>
          <a:p>
            <a:r>
              <a:rPr lang="lt-LT" dirty="0" smtClean="0">
                <a:effectLst/>
              </a:rPr>
              <a:t>Dvimetės ataskaitos</a:t>
            </a:r>
            <a:endParaRPr lang="en-US" dirty="0" smtClean="0">
              <a:effectLst/>
            </a:endParaRPr>
          </a:p>
          <a:p>
            <a:endParaRPr lang="en-US" dirty="0" smtClean="0"/>
          </a:p>
          <a:p>
            <a:pPr marL="0" indent="0">
              <a:buNone/>
            </a:pPr>
            <a:endParaRPr lang="lt-LT"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861048"/>
            <a:ext cx="1709270" cy="24085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05" y="3861048"/>
            <a:ext cx="1695315" cy="2408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861048"/>
            <a:ext cx="1706649" cy="24085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3861048"/>
            <a:ext cx="1688322" cy="2408515"/>
          </a:xfrm>
          <a:prstGeom prst="rect">
            <a:avLst/>
          </a:prstGeom>
        </p:spPr>
      </p:pic>
    </p:spTree>
    <p:extLst>
      <p:ext uri="{BB962C8B-B14F-4D97-AF65-F5344CB8AC3E}">
        <p14:creationId xmlns:p14="http://schemas.microsoft.com/office/powerpoint/2010/main" val="2671321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effectLst/>
              </a:rPr>
              <a:t>VALSTYBĖS MISIJA</a:t>
            </a:r>
            <a:endParaRPr lang="en-US" dirty="0">
              <a:effectLst/>
            </a:endParaRPr>
          </a:p>
        </p:txBody>
      </p:sp>
      <p:sp>
        <p:nvSpPr>
          <p:cNvPr id="3" name="Content Placeholder 2"/>
          <p:cNvSpPr>
            <a:spLocks noGrp="1"/>
          </p:cNvSpPr>
          <p:nvPr>
            <p:ph idx="1"/>
          </p:nvPr>
        </p:nvSpPr>
        <p:spPr/>
        <p:txBody>
          <a:bodyPr>
            <a:normAutofit/>
          </a:bodyPr>
          <a:lstStyle/>
          <a:p>
            <a:r>
              <a:rPr lang="lt-LT" dirty="0">
                <a:effectLst/>
              </a:rPr>
              <a:t>Svarbiausias valstybės uždavinys įgyvendinant </a:t>
            </a:r>
            <a:r>
              <a:rPr lang="lt-LT" dirty="0" smtClean="0">
                <a:effectLst/>
              </a:rPr>
              <a:t>strategiją </a:t>
            </a:r>
            <a:r>
              <a:rPr lang="lt-LT" dirty="0">
                <a:effectLst/>
              </a:rPr>
              <a:t>– koordinuoti ir derinti pagrindinių darnaus vystymosi komponentų (aplinkos, ekonomikos ir socialinės srities) ir jų šakų vystymąsi, sudaryti galimybę visiems visuomenės sluoksniams aktyviai dalyvauti darnaus vystymosi procese ir naudotis bendromis pastangomis padarytos pažangos rezultatais, užtikrinti tarptautinių, valstybinių, regioninių, vietinių trumpalaikių ir ilgalaikių interesų suderinamumą ir pagrindinių darnaus vystymosi nuostatų įgyvendinimą laiku visose gyvenimo srityse.</a:t>
            </a:r>
            <a:endParaRPr lang="en-US" dirty="0"/>
          </a:p>
        </p:txBody>
      </p:sp>
    </p:spTree>
    <p:extLst>
      <p:ext uri="{BB962C8B-B14F-4D97-AF65-F5344CB8AC3E}">
        <p14:creationId xmlns:p14="http://schemas.microsoft.com/office/powerpoint/2010/main" val="2305736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effectLst/>
                <a:cs typeface="Times New Roman" panose="02020603050405020304" pitchFamily="18" charset="0"/>
              </a:rPr>
              <a:t>Atsakingos ministerijos</a:t>
            </a:r>
            <a:endParaRPr lang="en-US" dirty="0">
              <a:effectLst/>
              <a:cs typeface="Times New Roman" panose="02020603050405020304" pitchFamily="18" charset="0"/>
            </a:endParaRPr>
          </a:p>
        </p:txBody>
      </p:sp>
      <p:sp>
        <p:nvSpPr>
          <p:cNvPr id="4" name="Content Placeholder 3"/>
          <p:cNvSpPr>
            <a:spLocks noGrp="1"/>
          </p:cNvSpPr>
          <p:nvPr>
            <p:ph sz="half" idx="1"/>
          </p:nvPr>
        </p:nvSpPr>
        <p:spPr>
          <a:xfrm>
            <a:off x="683568" y="1772816"/>
            <a:ext cx="3808413" cy="4341813"/>
          </a:xfrm>
        </p:spPr>
        <p:txBody>
          <a:bodyPr>
            <a:normAutofit/>
          </a:bodyPr>
          <a:lstStyle/>
          <a:p>
            <a:r>
              <a:rPr lang="lt-LT" dirty="0" smtClean="0">
                <a:effectLst/>
              </a:rPr>
              <a:t>Aplinkos ministerija</a:t>
            </a:r>
            <a:r>
              <a:rPr lang="en-US" dirty="0" smtClean="0">
                <a:effectLst/>
              </a:rPr>
              <a:t> </a:t>
            </a:r>
          </a:p>
          <a:p>
            <a:r>
              <a:rPr lang="lt-LT" dirty="0" smtClean="0">
                <a:effectLst/>
              </a:rPr>
              <a:t>Energetikos ministerija</a:t>
            </a:r>
            <a:r>
              <a:rPr lang="en-US" dirty="0" smtClean="0">
                <a:effectLst/>
              </a:rPr>
              <a:t> </a:t>
            </a:r>
          </a:p>
          <a:p>
            <a:r>
              <a:rPr lang="lt-LT" dirty="0">
                <a:effectLst/>
              </a:rPr>
              <a:t>Finansų ministerija</a:t>
            </a:r>
            <a:r>
              <a:rPr lang="en-US" dirty="0" smtClean="0">
                <a:effectLst/>
              </a:rPr>
              <a:t> </a:t>
            </a:r>
          </a:p>
          <a:p>
            <a:r>
              <a:rPr lang="lt-LT" dirty="0" smtClean="0">
                <a:effectLst/>
              </a:rPr>
              <a:t>Kultūros ministerija</a:t>
            </a:r>
            <a:r>
              <a:rPr lang="en-US" dirty="0" smtClean="0">
                <a:effectLst/>
              </a:rPr>
              <a:t> </a:t>
            </a:r>
          </a:p>
          <a:p>
            <a:r>
              <a:rPr lang="lt-LT" dirty="0" smtClean="0">
                <a:effectLst/>
              </a:rPr>
              <a:t>Socialinės apsaugos </a:t>
            </a:r>
            <a:r>
              <a:rPr lang="lt-LT" dirty="0">
                <a:effectLst/>
              </a:rPr>
              <a:t>ir darbo ministerija</a:t>
            </a:r>
            <a:r>
              <a:rPr lang="en-US" dirty="0" smtClean="0">
                <a:effectLst/>
              </a:rPr>
              <a:t> </a:t>
            </a:r>
          </a:p>
          <a:p>
            <a:r>
              <a:rPr lang="lt-LT" dirty="0" smtClean="0">
                <a:effectLst/>
              </a:rPr>
              <a:t>Susisiekimo ministerija</a:t>
            </a:r>
            <a:r>
              <a:rPr lang="en-US" dirty="0" smtClean="0">
                <a:effectLst/>
              </a:rPr>
              <a:t> </a:t>
            </a:r>
          </a:p>
          <a:p>
            <a:endParaRPr lang="lt-LT" dirty="0"/>
          </a:p>
        </p:txBody>
      </p:sp>
      <p:sp>
        <p:nvSpPr>
          <p:cNvPr id="5" name="Content Placeholder 4"/>
          <p:cNvSpPr>
            <a:spLocks noGrp="1"/>
          </p:cNvSpPr>
          <p:nvPr>
            <p:ph sz="half" idx="2"/>
          </p:nvPr>
        </p:nvSpPr>
        <p:spPr>
          <a:xfrm>
            <a:off x="4644008" y="1772816"/>
            <a:ext cx="3810000" cy="4341813"/>
          </a:xfrm>
        </p:spPr>
        <p:txBody>
          <a:bodyPr/>
          <a:lstStyle/>
          <a:p>
            <a:r>
              <a:rPr lang="lt-LT" dirty="0" smtClean="0">
                <a:effectLst/>
              </a:rPr>
              <a:t>Sveikatos apsaugos</a:t>
            </a:r>
            <a:r>
              <a:rPr lang="en-US" dirty="0" smtClean="0">
                <a:effectLst/>
              </a:rPr>
              <a:t> </a:t>
            </a:r>
          </a:p>
          <a:p>
            <a:r>
              <a:rPr lang="lt-LT" dirty="0" smtClean="0">
                <a:effectLst/>
              </a:rPr>
              <a:t>Švietimo </a:t>
            </a:r>
            <a:r>
              <a:rPr lang="lt-LT" dirty="0">
                <a:effectLst/>
              </a:rPr>
              <a:t>ir mokslo </a:t>
            </a:r>
            <a:r>
              <a:rPr lang="lt-LT" dirty="0" smtClean="0">
                <a:effectLst/>
              </a:rPr>
              <a:t>ministerija</a:t>
            </a:r>
            <a:r>
              <a:rPr lang="en-US" dirty="0" smtClean="0">
                <a:effectLst/>
              </a:rPr>
              <a:t> </a:t>
            </a:r>
          </a:p>
          <a:p>
            <a:r>
              <a:rPr lang="lt-LT" dirty="0">
                <a:effectLst/>
              </a:rPr>
              <a:t>Užsienio reikalų </a:t>
            </a:r>
            <a:r>
              <a:rPr lang="lt-LT" dirty="0" smtClean="0">
                <a:effectLst/>
              </a:rPr>
              <a:t>ministerija</a:t>
            </a:r>
            <a:r>
              <a:rPr lang="en-US" dirty="0" smtClean="0">
                <a:effectLst/>
              </a:rPr>
              <a:t> </a:t>
            </a:r>
          </a:p>
          <a:p>
            <a:r>
              <a:rPr lang="lt-LT" dirty="0">
                <a:effectLst/>
              </a:rPr>
              <a:t>Ūkio </a:t>
            </a:r>
            <a:r>
              <a:rPr lang="lt-LT" dirty="0" smtClean="0">
                <a:effectLst/>
              </a:rPr>
              <a:t>ministerija</a:t>
            </a:r>
            <a:endParaRPr lang="en-US" dirty="0" smtClean="0">
              <a:effectLst/>
            </a:endParaRPr>
          </a:p>
          <a:p>
            <a:r>
              <a:rPr lang="lt-LT" dirty="0">
                <a:effectLst/>
              </a:rPr>
              <a:t>Vidaus reikalų </a:t>
            </a:r>
            <a:r>
              <a:rPr lang="lt-LT" dirty="0" smtClean="0">
                <a:effectLst/>
              </a:rPr>
              <a:t>ministerija</a:t>
            </a:r>
            <a:r>
              <a:rPr lang="en-US" dirty="0" smtClean="0">
                <a:effectLst/>
              </a:rPr>
              <a:t> </a:t>
            </a:r>
          </a:p>
          <a:p>
            <a:r>
              <a:rPr lang="lt-LT" dirty="0">
                <a:effectLst/>
              </a:rPr>
              <a:t>Žemės ūkio </a:t>
            </a:r>
            <a:r>
              <a:rPr lang="lt-LT" dirty="0" smtClean="0">
                <a:effectLst/>
              </a:rPr>
              <a:t>ministerija</a:t>
            </a:r>
            <a:endParaRPr lang="lt-LT" dirty="0">
              <a:effectLst/>
            </a:endParaRPr>
          </a:p>
        </p:txBody>
      </p:sp>
    </p:spTree>
    <p:extLst>
      <p:ext uri="{BB962C8B-B14F-4D97-AF65-F5344CB8AC3E}">
        <p14:creationId xmlns:p14="http://schemas.microsoft.com/office/powerpoint/2010/main" val="4051915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770813" cy="1385887"/>
          </a:xfrm>
        </p:spPr>
        <p:txBody>
          <a:bodyPr/>
          <a:lstStyle/>
          <a:p>
            <a:r>
              <a:rPr lang="lt-LT" dirty="0" smtClean="0">
                <a:effectLst/>
              </a:rPr>
              <a:t>Darnaus vystymosi rodikliai</a:t>
            </a:r>
            <a:endParaRPr lang="en-GB" dirty="0">
              <a:effectLst/>
            </a:endParaRPr>
          </a:p>
        </p:txBody>
      </p:sp>
      <p:sp>
        <p:nvSpPr>
          <p:cNvPr id="3" name="Content Placeholder 2"/>
          <p:cNvSpPr>
            <a:spLocks noGrp="1"/>
          </p:cNvSpPr>
          <p:nvPr>
            <p:ph idx="1"/>
          </p:nvPr>
        </p:nvSpPr>
        <p:spPr>
          <a:xfrm>
            <a:off x="690923" y="1700808"/>
            <a:ext cx="7770813" cy="2095872"/>
          </a:xfrm>
        </p:spPr>
        <p:txBody>
          <a:bodyPr/>
          <a:lstStyle/>
          <a:p>
            <a:pPr marL="0" indent="0">
              <a:buNone/>
            </a:pPr>
            <a:r>
              <a:rPr lang="lt-LT" dirty="0" smtClean="0">
                <a:effectLst/>
              </a:rPr>
              <a:t>Aplinkos būklės</a:t>
            </a:r>
            <a:r>
              <a:rPr lang="en-GB" dirty="0" smtClean="0">
                <a:effectLst/>
              </a:rPr>
              <a:t> – 17</a:t>
            </a:r>
            <a:r>
              <a:rPr lang="lt-LT" dirty="0" smtClean="0">
                <a:effectLst/>
              </a:rPr>
              <a:t>                 Socialinio </a:t>
            </a:r>
            <a:r>
              <a:rPr lang="lt-LT" dirty="0">
                <a:effectLst/>
              </a:rPr>
              <a:t>vystymosi</a:t>
            </a:r>
            <a:r>
              <a:rPr lang="en-GB" dirty="0">
                <a:effectLst/>
              </a:rPr>
              <a:t> – 27</a:t>
            </a:r>
          </a:p>
          <a:p>
            <a:pPr marL="0" indent="0">
              <a:buNone/>
            </a:pPr>
            <a:r>
              <a:rPr lang="lt-LT" dirty="0">
                <a:effectLst/>
              </a:rPr>
              <a:t>Ekonomikos vystymosi</a:t>
            </a:r>
            <a:r>
              <a:rPr lang="en-GB" dirty="0">
                <a:effectLst/>
              </a:rPr>
              <a:t> – </a:t>
            </a:r>
            <a:r>
              <a:rPr lang="en-GB" dirty="0" smtClean="0">
                <a:effectLst/>
              </a:rPr>
              <a:t>31</a:t>
            </a:r>
            <a:r>
              <a:rPr lang="lt-LT" dirty="0" smtClean="0">
                <a:effectLst/>
              </a:rPr>
              <a:t>      Teritorijų vystymosi </a:t>
            </a:r>
            <a:r>
              <a:rPr lang="en-GB" dirty="0" smtClean="0">
                <a:effectLst/>
              </a:rPr>
              <a:t> </a:t>
            </a:r>
            <a:r>
              <a:rPr lang="en-GB" dirty="0">
                <a:effectLst/>
              </a:rPr>
              <a:t>– 9 </a:t>
            </a:r>
          </a:p>
          <a:p>
            <a:pPr marL="0" indent="0" algn="ctr">
              <a:buNone/>
            </a:pPr>
            <a:r>
              <a:rPr lang="lt-LT" dirty="0" smtClean="0">
                <a:effectLst/>
              </a:rPr>
              <a:t> </a:t>
            </a:r>
            <a:r>
              <a:rPr lang="en-GB" dirty="0">
                <a:effectLst/>
              </a:rPr>
              <a:t>84 </a:t>
            </a:r>
            <a:r>
              <a:rPr lang="lt-LT" dirty="0">
                <a:effectLst/>
              </a:rPr>
              <a:t>rodikliai</a:t>
            </a:r>
            <a:r>
              <a:rPr lang="en-GB" dirty="0">
                <a:effectLst/>
              </a:rPr>
              <a:t> </a:t>
            </a:r>
            <a:endParaRPr lang="en-GB" dirty="0" smtClean="0">
              <a:effectLst/>
            </a:endParaRPr>
          </a:p>
          <a:p>
            <a:endParaRPr lang="lt-L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996951"/>
            <a:ext cx="8342492" cy="3339187"/>
          </a:xfrm>
          <a:prstGeom prst="rect">
            <a:avLst/>
          </a:prstGeom>
        </p:spPr>
      </p:pic>
    </p:spTree>
    <p:extLst>
      <p:ext uri="{BB962C8B-B14F-4D97-AF65-F5344CB8AC3E}">
        <p14:creationId xmlns:p14="http://schemas.microsoft.com/office/powerpoint/2010/main" val="3256103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08" y="151113"/>
            <a:ext cx="5328592" cy="1385887"/>
          </a:xfrm>
        </p:spPr>
        <p:txBody>
          <a:bodyPr/>
          <a:lstStyle/>
          <a:p>
            <a:r>
              <a:rPr lang="lt-LT" sz="4000" dirty="0" smtClean="0">
                <a:effectLst/>
              </a:rPr>
              <a:t>Darnaus vystymosi tikslai</a:t>
            </a:r>
            <a:endParaRPr lang="lt-LT" sz="4000" dirty="0">
              <a:effectLst/>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010" y="154130"/>
            <a:ext cx="1420368" cy="1420368"/>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192821"/>
            <a:ext cx="1420368" cy="1420368"/>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901" y="1772816"/>
            <a:ext cx="1420368" cy="142036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7598" y="1768691"/>
            <a:ext cx="1420368" cy="1420368"/>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8851" y="1742305"/>
            <a:ext cx="1420368" cy="1420368"/>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4691" y="1742305"/>
            <a:ext cx="1420368" cy="1420368"/>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0312" y="1772816"/>
            <a:ext cx="1420368" cy="1420368"/>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010" y="3340077"/>
            <a:ext cx="1420368" cy="1420368"/>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07598" y="3340077"/>
            <a:ext cx="1420368" cy="1420368"/>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23928" y="3340077"/>
            <a:ext cx="1420368" cy="1420368"/>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05727" y="3340077"/>
            <a:ext cx="1420368" cy="1420368"/>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2" y="3340077"/>
            <a:ext cx="1420368" cy="1420368"/>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3901" y="4941168"/>
            <a:ext cx="1420368" cy="1420368"/>
          </a:xfrm>
          <a:prstGeom prst="rect">
            <a:avLst/>
          </a:prstGeom>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07598" y="4941168"/>
            <a:ext cx="1420368" cy="1420368"/>
          </a:xfrm>
          <a:prstGeom prst="rect">
            <a:avLst/>
          </a:prstGeom>
        </p:spPr>
      </p:pic>
      <p:pic>
        <p:nvPicPr>
          <p:cNvPr id="29" name="Picture 2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30037" y="4941168"/>
            <a:ext cx="1420368" cy="1420368"/>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04691" y="4941168"/>
            <a:ext cx="1420368" cy="1420368"/>
          </a:xfrm>
          <a:prstGeom prst="rect">
            <a:avLst/>
          </a:prstGeom>
        </p:spPr>
      </p:pic>
      <p:pic>
        <p:nvPicPr>
          <p:cNvPr id="31" name="Picture 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80312" y="4941168"/>
            <a:ext cx="1420368" cy="1420368"/>
          </a:xfrm>
          <a:prstGeom prst="rect">
            <a:avLst/>
          </a:prstGeom>
        </p:spPr>
      </p:pic>
    </p:spTree>
    <p:extLst>
      <p:ext uri="{BB962C8B-B14F-4D97-AF65-F5344CB8AC3E}">
        <p14:creationId xmlns:p14="http://schemas.microsoft.com/office/powerpoint/2010/main" val="1737538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0813" cy="1385887"/>
          </a:xfrm>
        </p:spPr>
        <p:txBody>
          <a:bodyPr/>
          <a:lstStyle/>
          <a:p>
            <a:r>
              <a:rPr lang="lt-LT" dirty="0" smtClean="0">
                <a:effectLst/>
              </a:rPr>
              <a:t>Kas toliau?</a:t>
            </a:r>
            <a:endParaRPr lang="lt-LT" dirty="0">
              <a:effectLst/>
            </a:endParaRPr>
          </a:p>
        </p:txBody>
      </p:sp>
      <p:sp>
        <p:nvSpPr>
          <p:cNvPr id="3" name="Content Placeholder 2"/>
          <p:cNvSpPr>
            <a:spLocks noGrp="1"/>
          </p:cNvSpPr>
          <p:nvPr>
            <p:ph idx="1"/>
          </p:nvPr>
        </p:nvSpPr>
        <p:spPr>
          <a:xfrm>
            <a:off x="683568" y="1700808"/>
            <a:ext cx="7770813" cy="4341813"/>
          </a:xfrm>
        </p:spPr>
        <p:txBody>
          <a:bodyPr/>
          <a:lstStyle/>
          <a:p>
            <a:endParaRPr lang="lt-LT" sz="2200" dirty="0" smtClean="0">
              <a:effectLst/>
            </a:endParaRPr>
          </a:p>
          <a:p>
            <a:r>
              <a:rPr lang="lt-LT" sz="2200" dirty="0" smtClean="0">
                <a:effectLst/>
              </a:rPr>
              <a:t>ES lygiu vyksta diskusija dėl pasaulinių darnaus vystymosi tikslų integravimo į ES strateginius dokumentus</a:t>
            </a:r>
          </a:p>
          <a:p>
            <a:r>
              <a:rPr lang="lt-LT" sz="2200" dirty="0" smtClean="0">
                <a:effectLst/>
              </a:rPr>
              <a:t>Lietuvoje peržiūrimos galimybės atnaujinti nacionalinius strateginius dokumentus siekiant suderinamumo su pasauliniais darnaus vystymosi tikslais </a:t>
            </a:r>
          </a:p>
          <a:p>
            <a:r>
              <a:rPr lang="lt-LT" sz="2200" dirty="0">
                <a:effectLst/>
              </a:rPr>
              <a:t>Rengiamas 2030 m. darnaus vystymosi </a:t>
            </a:r>
            <a:r>
              <a:rPr lang="lt-LT" sz="2200" dirty="0" smtClean="0">
                <a:effectLst/>
              </a:rPr>
              <a:t>darbotvarkės vertimas į lietuvių kalbą</a:t>
            </a:r>
          </a:p>
          <a:p>
            <a:r>
              <a:rPr lang="lt-LT" sz="2200" dirty="0" smtClean="0">
                <a:effectLst/>
              </a:rPr>
              <a:t>Planuojamas surengti Nacionalinės darnaus vystymosi komisijos posėdis, siekiant apsvarstyti tolimesnę darnaus vystymosi politiką Lietuvoje</a:t>
            </a:r>
          </a:p>
          <a:p>
            <a:endParaRPr lang="lt-LT" dirty="0"/>
          </a:p>
        </p:txBody>
      </p:sp>
    </p:spTree>
    <p:extLst>
      <p:ext uri="{BB962C8B-B14F-4D97-AF65-F5344CB8AC3E}">
        <p14:creationId xmlns:p14="http://schemas.microsoft.com/office/powerpoint/2010/main" val="81489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smtClean="0">
                <a:effectLst/>
              </a:rPr>
              <a:t>Ačiū už dėmesį</a:t>
            </a:r>
            <a:endParaRPr lang="en-US" dirty="0">
              <a:effectLst/>
            </a:endParaRPr>
          </a:p>
        </p:txBody>
      </p:sp>
    </p:spTree>
    <p:extLst>
      <p:ext uri="{BB962C8B-B14F-4D97-AF65-F5344CB8AC3E}">
        <p14:creationId xmlns:p14="http://schemas.microsoft.com/office/powerpoint/2010/main" val="1268695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sz="2400" dirty="0" err="1" smtClean="0">
                <a:effectLst/>
              </a:rPr>
              <a:t>Brundtland</a:t>
            </a:r>
            <a:r>
              <a:rPr lang="en-US" sz="2400" dirty="0" smtClean="0">
                <a:effectLst/>
              </a:rPr>
              <a:t> </a:t>
            </a:r>
            <a:r>
              <a:rPr lang="lt-LT" sz="2400" dirty="0" smtClean="0">
                <a:effectLst/>
              </a:rPr>
              <a:t>ATASKAITA</a:t>
            </a:r>
            <a:r>
              <a:rPr lang="en-US" sz="2400" dirty="0" smtClean="0">
                <a:effectLst/>
              </a:rPr>
              <a:t>, 1987</a:t>
            </a:r>
            <a:endParaRPr lang="en-US" sz="2400" dirty="0">
              <a:effectLst/>
            </a:endParaRPr>
          </a:p>
        </p:txBody>
      </p:sp>
      <p:sp>
        <p:nvSpPr>
          <p:cNvPr id="5" name="Text Placeholder 4"/>
          <p:cNvSpPr>
            <a:spLocks noGrp="1"/>
          </p:cNvSpPr>
          <p:nvPr>
            <p:ph type="body" idx="1"/>
          </p:nvPr>
        </p:nvSpPr>
        <p:spPr>
          <a:xfrm>
            <a:off x="611560" y="1556792"/>
            <a:ext cx="7772400" cy="2304256"/>
          </a:xfrm>
        </p:spPr>
        <p:txBody>
          <a:bodyPr/>
          <a:lstStyle/>
          <a:p>
            <a:r>
              <a:rPr lang="lt-LT" sz="2800" b="1" dirty="0">
                <a:effectLst/>
                <a:latin typeface="Times New Roman" panose="02020603050405020304" pitchFamily="18" charset="0"/>
                <a:cs typeface="Times New Roman" panose="02020603050405020304" pitchFamily="18" charset="0"/>
              </a:rPr>
              <a:t>„</a:t>
            </a:r>
            <a:r>
              <a:rPr lang="lt-LT" sz="2800" b="1" dirty="0" smtClean="0">
                <a:effectLst/>
                <a:latin typeface="Times New Roman" panose="02020603050405020304" pitchFamily="18" charset="0"/>
                <a:cs typeface="Times New Roman" panose="02020603050405020304" pitchFamily="18" charset="0"/>
              </a:rPr>
              <a:t>Žmonija turi vystytis darniai, kad užtikrintų gerovę dabartyje, </a:t>
            </a:r>
            <a:r>
              <a:rPr lang="lt-LT" sz="2800" b="1" dirty="0">
                <a:effectLst/>
                <a:latin typeface="Times New Roman" panose="02020603050405020304" pitchFamily="18" charset="0"/>
                <a:cs typeface="Times New Roman" panose="02020603050405020304" pitchFamily="18" charset="0"/>
              </a:rPr>
              <a:t>nesumažinant </a:t>
            </a:r>
            <a:r>
              <a:rPr lang="lt-LT" sz="2800" b="1" dirty="0" smtClean="0">
                <a:effectLst/>
                <a:latin typeface="Times New Roman" panose="02020603050405020304" pitchFamily="18" charset="0"/>
                <a:cs typeface="Times New Roman" panose="02020603050405020304" pitchFamily="18" charset="0"/>
              </a:rPr>
              <a:t>gerovės </a:t>
            </a:r>
            <a:r>
              <a:rPr lang="lt-LT" sz="2800" b="1" dirty="0">
                <a:effectLst/>
                <a:latin typeface="Times New Roman" panose="02020603050405020304" pitchFamily="18" charset="0"/>
                <a:cs typeface="Times New Roman" panose="02020603050405020304" pitchFamily="18" charset="0"/>
              </a:rPr>
              <a:t>galimybių </a:t>
            </a:r>
            <a:r>
              <a:rPr lang="lt-LT" sz="2800" b="1" dirty="0" smtClean="0">
                <a:effectLst/>
                <a:latin typeface="Times New Roman" panose="02020603050405020304" pitchFamily="18" charset="0"/>
                <a:cs typeface="Times New Roman" panose="02020603050405020304" pitchFamily="18" charset="0"/>
              </a:rPr>
              <a:t>ateityje“ </a:t>
            </a:r>
            <a:endParaRPr lang="lt-LT" sz="24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211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65" y="1344749"/>
            <a:ext cx="7033870" cy="4168501"/>
          </a:xfrm>
          <a:prstGeom prst="rect">
            <a:avLst/>
          </a:prstGeom>
        </p:spPr>
      </p:pic>
    </p:spTree>
    <p:extLst>
      <p:ext uri="{BB962C8B-B14F-4D97-AF65-F5344CB8AC3E}">
        <p14:creationId xmlns:p14="http://schemas.microsoft.com/office/powerpoint/2010/main" val="2072886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539553" y="404664"/>
            <a:ext cx="4320480" cy="5762821"/>
          </a:xfrm>
          <a:prstGeom prst="rect">
            <a:avLst/>
          </a:prstGeom>
          <a:noFill/>
          <a:ln>
            <a:noFill/>
          </a:ln>
        </p:spPr>
      </p:pic>
      <p:sp>
        <p:nvSpPr>
          <p:cNvPr id="6" name="Text Placeholder 5"/>
          <p:cNvSpPr>
            <a:spLocks noGrp="1"/>
          </p:cNvSpPr>
          <p:nvPr>
            <p:ph type="body" sz="half" idx="2"/>
          </p:nvPr>
        </p:nvSpPr>
        <p:spPr>
          <a:xfrm>
            <a:off x="5292080" y="1628800"/>
            <a:ext cx="3008313" cy="4691063"/>
          </a:xfrm>
        </p:spPr>
        <p:txBody>
          <a:bodyPr/>
          <a:lstStyle/>
          <a:p>
            <a:r>
              <a:rPr lang="lt-LT" sz="2400" dirty="0">
                <a:effectLst/>
              </a:rPr>
              <a:t>2003 m. rugsėjo 11 d. </a:t>
            </a:r>
            <a:r>
              <a:rPr lang="lt-LT" sz="2400" dirty="0" smtClean="0">
                <a:effectLst/>
              </a:rPr>
              <a:t> </a:t>
            </a:r>
            <a:r>
              <a:rPr lang="lt-LT" sz="2400" dirty="0">
                <a:effectLst/>
              </a:rPr>
              <a:t>Vyriausybės nutarimu </a:t>
            </a:r>
            <a:r>
              <a:rPr lang="lt-LT" sz="2400" dirty="0" smtClean="0">
                <a:effectLst/>
              </a:rPr>
              <a:t>  </a:t>
            </a:r>
            <a:r>
              <a:rPr lang="lt-LT" sz="2400" dirty="0">
                <a:effectLst/>
              </a:rPr>
              <a:t>patvirtinta </a:t>
            </a:r>
            <a:r>
              <a:rPr lang="lt-LT" sz="2400" dirty="0" smtClean="0">
                <a:effectLst/>
              </a:rPr>
              <a:t>Nacionalinė darnaus vystymosi strategija (atnaujinta 2009 m.)</a:t>
            </a:r>
            <a:endParaRPr lang="lt-LT" sz="2400" dirty="0">
              <a:effectLst/>
            </a:endParaRPr>
          </a:p>
        </p:txBody>
      </p:sp>
    </p:spTree>
    <p:extLst>
      <p:ext uri="{BB962C8B-B14F-4D97-AF65-F5344CB8AC3E}">
        <p14:creationId xmlns:p14="http://schemas.microsoft.com/office/powerpoint/2010/main" val="1096065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sz="3200" b="1" dirty="0" smtClean="0">
                <a:effectLst/>
              </a:rPr>
              <a:t>Darnaus vystymosi vizija</a:t>
            </a:r>
            <a:endParaRPr lang="lt-LT" sz="3200" dirty="0"/>
          </a:p>
        </p:txBody>
      </p:sp>
      <p:sp>
        <p:nvSpPr>
          <p:cNvPr id="6" name="Content Placeholder 5"/>
          <p:cNvSpPr>
            <a:spLocks noGrp="1"/>
          </p:cNvSpPr>
          <p:nvPr>
            <p:ph idx="1"/>
          </p:nvPr>
        </p:nvSpPr>
        <p:spPr/>
        <p:txBody>
          <a:bodyPr/>
          <a:lstStyle/>
          <a:p>
            <a:r>
              <a:rPr lang="lt-LT" sz="2800" dirty="0">
                <a:effectLst/>
              </a:rPr>
              <a:t>Lietuva – visateisė ir lygiavertė ES narė, </a:t>
            </a:r>
            <a:r>
              <a:rPr lang="lt-LT" sz="2800" dirty="0" smtClean="0">
                <a:effectLst/>
              </a:rPr>
              <a:t>išsaugojusi kultūros </a:t>
            </a:r>
            <a:r>
              <a:rPr lang="lt-LT" sz="2800" dirty="0">
                <a:effectLst/>
              </a:rPr>
              <a:t>savitumą ir sėkmingai prisitaikiusi </a:t>
            </a:r>
            <a:r>
              <a:rPr lang="lt-LT" sz="2800" dirty="0" smtClean="0">
                <a:effectLst/>
              </a:rPr>
              <a:t>prie globalizacijos </a:t>
            </a:r>
            <a:r>
              <a:rPr lang="lt-LT" sz="2800" dirty="0">
                <a:effectLst/>
              </a:rPr>
              <a:t>sąlygų, nuosekliai įgyvendinanti </a:t>
            </a:r>
            <a:r>
              <a:rPr lang="lt-LT" sz="2800" dirty="0" smtClean="0">
                <a:effectLst/>
              </a:rPr>
              <a:t>darnaus vystymosi </a:t>
            </a:r>
            <a:r>
              <a:rPr lang="lt-LT" sz="2800" dirty="0">
                <a:effectLst/>
              </a:rPr>
              <a:t>politiką, užtikrinančią sveiką </a:t>
            </a:r>
            <a:r>
              <a:rPr lang="lt-LT" sz="2800" dirty="0" smtClean="0">
                <a:effectLst/>
              </a:rPr>
              <a:t>aplinką, tinkamą gamtos </a:t>
            </a:r>
            <a:r>
              <a:rPr lang="lt-LT" sz="2800" dirty="0">
                <a:effectLst/>
              </a:rPr>
              <a:t>ir intelektinių išteklių naudojimą, nuosaikų, </a:t>
            </a:r>
            <a:r>
              <a:rPr lang="lt-LT" sz="2800" dirty="0" smtClean="0">
                <a:effectLst/>
              </a:rPr>
              <a:t>bet stabilų </a:t>
            </a:r>
            <a:r>
              <a:rPr lang="lt-LT" sz="2800" dirty="0">
                <a:effectLst/>
              </a:rPr>
              <a:t>ekonomikos augimą, visuotinę visuomenės </a:t>
            </a:r>
            <a:r>
              <a:rPr lang="lt-LT" sz="2800" dirty="0" smtClean="0">
                <a:effectLst/>
              </a:rPr>
              <a:t>gerovę ir </a:t>
            </a:r>
            <a:r>
              <a:rPr lang="lt-LT" sz="2800" dirty="0">
                <a:effectLst/>
              </a:rPr>
              <a:t>patikimas socialines garantijas.</a:t>
            </a:r>
            <a:endParaRPr lang="en-US" sz="2800" dirty="0">
              <a:effectLst/>
            </a:endParaRPr>
          </a:p>
        </p:txBody>
      </p:sp>
    </p:spTree>
    <p:extLst>
      <p:ext uri="{BB962C8B-B14F-4D97-AF65-F5344CB8AC3E}">
        <p14:creationId xmlns:p14="http://schemas.microsoft.com/office/powerpoint/2010/main" val="2426421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476910067"/>
              </p:ext>
            </p:extLst>
          </p:nvPr>
        </p:nvGraphicFramePr>
        <p:xfrm>
          <a:off x="539552" y="260648"/>
          <a:ext cx="8352928"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827584" y="2719373"/>
            <a:ext cx="2448272" cy="1077218"/>
          </a:xfrm>
          <a:prstGeom prst="rect">
            <a:avLst/>
          </a:prstGeom>
          <a:noFill/>
        </p:spPr>
        <p:txBody>
          <a:bodyPr wrap="square" rtlCol="0" anchor="ctr">
            <a:spAutoFit/>
          </a:bodyPr>
          <a:lstStyle/>
          <a:p>
            <a:pPr algn="ctr"/>
            <a:r>
              <a:rPr lang="lt-LT" sz="3200" dirty="0" smtClean="0"/>
              <a:t>LIETUVA</a:t>
            </a:r>
          </a:p>
          <a:p>
            <a:pPr algn="ctr"/>
            <a:r>
              <a:rPr lang="lt-LT" sz="3200" dirty="0" smtClean="0"/>
              <a:t>2020</a:t>
            </a:r>
            <a:endParaRPr lang="lt-LT" sz="3200" dirty="0"/>
          </a:p>
        </p:txBody>
      </p:sp>
    </p:spTree>
    <p:extLst>
      <p:ext uri="{BB962C8B-B14F-4D97-AF65-F5344CB8AC3E}">
        <p14:creationId xmlns:p14="http://schemas.microsoft.com/office/powerpoint/2010/main" val="64530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476672"/>
            <a:ext cx="7770813" cy="1385887"/>
          </a:xfrm>
        </p:spPr>
        <p:txBody>
          <a:bodyPr/>
          <a:lstStyle/>
          <a:p>
            <a:r>
              <a:rPr lang="lt-LT" dirty="0" smtClean="0">
                <a:effectLst/>
              </a:rPr>
              <a:t>Darnaus vystymosi principai</a:t>
            </a:r>
            <a:endParaRPr lang="en-US" dirty="0">
              <a:effectLst/>
            </a:endParaRPr>
          </a:p>
        </p:txBody>
      </p:sp>
      <p:sp>
        <p:nvSpPr>
          <p:cNvPr id="2" name="Content Placeholder 1"/>
          <p:cNvSpPr>
            <a:spLocks noGrp="1"/>
          </p:cNvSpPr>
          <p:nvPr>
            <p:ph sz="half" idx="1"/>
          </p:nvPr>
        </p:nvSpPr>
        <p:spPr/>
        <p:txBody>
          <a:bodyPr>
            <a:normAutofit fontScale="85000" lnSpcReduction="10000"/>
          </a:bodyPr>
          <a:lstStyle/>
          <a:p>
            <a:pPr>
              <a:buClrTx/>
              <a:buFont typeface="Wingdings" panose="05000000000000000000" pitchFamily="2" charset="2"/>
              <a:buChar char="ü"/>
            </a:pPr>
            <a:r>
              <a:rPr lang="pt-BR" dirty="0">
                <a:effectLst/>
              </a:rPr>
              <a:t>pagrindinių teisių rėmimo ir </a:t>
            </a:r>
            <a:r>
              <a:rPr lang="pt-BR" dirty="0" smtClean="0">
                <a:effectLst/>
              </a:rPr>
              <a:t>apsaugos</a:t>
            </a:r>
            <a:endParaRPr lang="lt-LT" dirty="0" smtClean="0">
              <a:effectLst/>
            </a:endParaRPr>
          </a:p>
          <a:p>
            <a:pPr>
              <a:buClrTx/>
              <a:buFont typeface="Wingdings" panose="05000000000000000000" pitchFamily="2" charset="2"/>
              <a:buChar char="ü"/>
            </a:pPr>
            <a:r>
              <a:rPr lang="lt-LT" dirty="0">
                <a:effectLst/>
              </a:rPr>
              <a:t>vienodų sąlygų visų kartų ir tos pačios kartos atstovams sudarymo</a:t>
            </a:r>
            <a:endParaRPr lang="lt-LT" dirty="0" smtClean="0">
              <a:effectLst/>
            </a:endParaRPr>
          </a:p>
          <a:p>
            <a:pPr>
              <a:buClrTx/>
              <a:buFont typeface="Wingdings" panose="05000000000000000000" pitchFamily="2" charset="2"/>
              <a:buChar char="ü"/>
            </a:pPr>
            <a:r>
              <a:rPr lang="lt-LT" dirty="0">
                <a:effectLst/>
              </a:rPr>
              <a:t>atviros ir demokratinės </a:t>
            </a:r>
            <a:r>
              <a:rPr lang="lt-LT" dirty="0" smtClean="0">
                <a:effectLst/>
              </a:rPr>
              <a:t>visuomenės</a:t>
            </a:r>
          </a:p>
          <a:p>
            <a:pPr>
              <a:buClrTx/>
              <a:buFont typeface="Wingdings" panose="05000000000000000000" pitchFamily="2" charset="2"/>
              <a:buChar char="ü"/>
            </a:pPr>
            <a:r>
              <a:rPr lang="lt-LT" dirty="0">
                <a:effectLst/>
              </a:rPr>
              <a:t>piliečių </a:t>
            </a:r>
            <a:r>
              <a:rPr lang="lt-LT" dirty="0" smtClean="0">
                <a:effectLst/>
              </a:rPr>
              <a:t>dalyvavimo</a:t>
            </a:r>
          </a:p>
          <a:p>
            <a:pPr>
              <a:buClrTx/>
              <a:buFont typeface="Wingdings" panose="05000000000000000000" pitchFamily="2" charset="2"/>
              <a:buChar char="ü"/>
            </a:pPr>
            <a:r>
              <a:rPr lang="lt-LT" dirty="0">
                <a:effectLst/>
              </a:rPr>
              <a:t>įmonių ir socialinių partnerių </a:t>
            </a:r>
            <a:r>
              <a:rPr lang="lt-LT" dirty="0" smtClean="0">
                <a:effectLst/>
              </a:rPr>
              <a:t>dalyvavimo</a:t>
            </a:r>
          </a:p>
          <a:p>
            <a:pPr>
              <a:buClrTx/>
              <a:buFont typeface="Wingdings" panose="05000000000000000000" pitchFamily="2" charset="2"/>
              <a:buChar char="ü"/>
            </a:pPr>
            <a:r>
              <a:rPr lang="lt-LT" dirty="0" smtClean="0">
                <a:effectLst/>
              </a:rPr>
              <a:t>politikos nuoseklumo ir reglamentavimo</a:t>
            </a:r>
            <a:endParaRPr lang="lt-LT" dirty="0">
              <a:effectLst/>
            </a:endParaRPr>
          </a:p>
        </p:txBody>
      </p:sp>
      <p:sp>
        <p:nvSpPr>
          <p:cNvPr id="3" name="Content Placeholder 2"/>
          <p:cNvSpPr>
            <a:spLocks noGrp="1"/>
          </p:cNvSpPr>
          <p:nvPr>
            <p:ph sz="half" idx="2"/>
          </p:nvPr>
        </p:nvSpPr>
        <p:spPr/>
        <p:txBody>
          <a:bodyPr>
            <a:normAutofit fontScale="85000" lnSpcReduction="10000"/>
          </a:bodyPr>
          <a:lstStyle/>
          <a:p>
            <a:pPr>
              <a:buClrTx/>
              <a:buFont typeface="Wingdings" panose="05000000000000000000" pitchFamily="2" charset="2"/>
              <a:buChar char="ü"/>
            </a:pPr>
            <a:r>
              <a:rPr lang="lt-LT" dirty="0" smtClean="0">
                <a:effectLst/>
              </a:rPr>
              <a:t>strategijos</a:t>
            </a:r>
            <a:r>
              <a:rPr lang="en-US" dirty="0" smtClean="0">
                <a:effectLst/>
              </a:rPr>
              <a:t> </a:t>
            </a:r>
            <a:r>
              <a:rPr lang="lt-LT" dirty="0" smtClean="0">
                <a:effectLst/>
              </a:rPr>
              <a:t>integravimo</a:t>
            </a:r>
          </a:p>
          <a:p>
            <a:pPr>
              <a:buClrTx/>
              <a:buFont typeface="Wingdings" panose="05000000000000000000" pitchFamily="2" charset="2"/>
              <a:buChar char="ü"/>
            </a:pPr>
            <a:r>
              <a:rPr lang="lt-LT" dirty="0" smtClean="0">
                <a:effectLst/>
              </a:rPr>
              <a:t>pasinaudojimo</a:t>
            </a:r>
            <a:r>
              <a:rPr lang="en-US" dirty="0" smtClean="0">
                <a:effectLst/>
              </a:rPr>
              <a:t> </a:t>
            </a:r>
            <a:r>
              <a:rPr lang="lt-LT" dirty="0" smtClean="0">
                <a:effectLst/>
              </a:rPr>
              <a:t>geriausiomis turimomis žiniomis</a:t>
            </a:r>
            <a:r>
              <a:rPr lang="en-US" dirty="0" smtClean="0">
                <a:effectLst/>
              </a:rPr>
              <a:t> </a:t>
            </a:r>
            <a:endParaRPr lang="lt-LT" dirty="0" smtClean="0">
              <a:effectLst/>
            </a:endParaRPr>
          </a:p>
          <a:p>
            <a:pPr>
              <a:buClrTx/>
              <a:buFont typeface="Wingdings" panose="05000000000000000000" pitchFamily="2" charset="2"/>
              <a:buChar char="ü"/>
            </a:pPr>
            <a:r>
              <a:rPr lang="lt-LT" dirty="0" smtClean="0">
                <a:effectLst/>
              </a:rPr>
              <a:t>atsargumo</a:t>
            </a:r>
          </a:p>
          <a:p>
            <a:pPr>
              <a:buClrTx/>
              <a:buFont typeface="Wingdings" panose="05000000000000000000" pitchFamily="2" charset="2"/>
              <a:buChar char="ü"/>
            </a:pPr>
            <a:r>
              <a:rPr lang="lt-LT" dirty="0" smtClean="0">
                <a:effectLst/>
              </a:rPr>
              <a:t>atsakomybės </a:t>
            </a:r>
            <a:r>
              <a:rPr lang="lt-LT" dirty="0">
                <a:effectLst/>
              </a:rPr>
              <a:t>(teršėjas </a:t>
            </a:r>
            <a:r>
              <a:rPr lang="lt-LT" dirty="0" smtClean="0">
                <a:effectLst/>
              </a:rPr>
              <a:t>moka)</a:t>
            </a:r>
          </a:p>
          <a:p>
            <a:pPr>
              <a:buClrTx/>
              <a:buFont typeface="Wingdings" panose="05000000000000000000" pitchFamily="2" charset="2"/>
              <a:buChar char="ü"/>
            </a:pPr>
            <a:r>
              <a:rPr lang="lt-LT" dirty="0">
                <a:effectLst/>
              </a:rPr>
              <a:t>ekologinio </a:t>
            </a:r>
            <a:r>
              <a:rPr lang="lt-LT" dirty="0" smtClean="0">
                <a:effectLst/>
              </a:rPr>
              <a:t>efektyvumo</a:t>
            </a:r>
          </a:p>
          <a:p>
            <a:pPr>
              <a:buClrTx/>
              <a:buFont typeface="Wingdings" panose="05000000000000000000" pitchFamily="2" charset="2"/>
              <a:buChar char="ü"/>
            </a:pPr>
            <a:r>
              <a:rPr lang="lt-LT" dirty="0" smtClean="0">
                <a:effectLst/>
              </a:rPr>
              <a:t>pakeitimo</a:t>
            </a:r>
          </a:p>
          <a:p>
            <a:pPr>
              <a:buClrTx/>
              <a:buFont typeface="Wingdings" panose="05000000000000000000" pitchFamily="2" charset="2"/>
              <a:buChar char="ü"/>
            </a:pPr>
            <a:r>
              <a:rPr lang="lt-LT" dirty="0">
                <a:effectLst/>
              </a:rPr>
              <a:t>mokslo ir žinių bei technologinės pažangos </a:t>
            </a:r>
            <a:endParaRPr lang="en-US" dirty="0">
              <a:effectLst/>
            </a:endParaRPr>
          </a:p>
        </p:txBody>
      </p:sp>
    </p:spTree>
    <p:extLst>
      <p:ext uri="{BB962C8B-B14F-4D97-AF65-F5344CB8AC3E}">
        <p14:creationId xmlns:p14="http://schemas.microsoft.com/office/powerpoint/2010/main" val="809114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dirty="0" smtClean="0">
                <a:effectLst/>
              </a:rPr>
              <a:t>Tikslai</a:t>
            </a:r>
            <a:endParaRPr lang="en-GB" dirty="0">
              <a:effectLst/>
            </a:endParaRPr>
          </a:p>
        </p:txBody>
      </p:sp>
      <p:sp>
        <p:nvSpPr>
          <p:cNvPr id="6" name="Content Placeholder 5"/>
          <p:cNvSpPr>
            <a:spLocks noGrp="1"/>
          </p:cNvSpPr>
          <p:nvPr>
            <p:ph sz="half" idx="1"/>
          </p:nvPr>
        </p:nvSpPr>
        <p:spPr/>
        <p:txBody>
          <a:bodyPr/>
          <a:lstStyle/>
          <a:p>
            <a:r>
              <a:rPr lang="lt-LT" dirty="0" smtClean="0">
                <a:effectLst/>
              </a:rPr>
              <a:t>Trumpalaikiai tikslai</a:t>
            </a:r>
            <a:endParaRPr lang="en-GB" dirty="0" smtClean="0">
              <a:effectLst/>
            </a:endParaRPr>
          </a:p>
          <a:p>
            <a:r>
              <a:rPr lang="lt-LT" dirty="0" smtClean="0">
                <a:effectLst/>
              </a:rPr>
              <a:t>Ilgalaikiai tikslai</a:t>
            </a:r>
            <a:endParaRPr lang="en-GB" dirty="0" smtClean="0">
              <a:effectLst/>
            </a:endParaRPr>
          </a:p>
          <a:p>
            <a:endParaRPr lang="lt-LT" dirty="0" smtClean="0">
              <a:effectLst/>
            </a:endParaRPr>
          </a:p>
        </p:txBody>
      </p:sp>
      <p:sp>
        <p:nvSpPr>
          <p:cNvPr id="7" name="Content Placeholder 6"/>
          <p:cNvSpPr>
            <a:spLocks noGrp="1"/>
          </p:cNvSpPr>
          <p:nvPr>
            <p:ph sz="half" idx="2"/>
          </p:nvPr>
        </p:nvSpPr>
        <p:spPr/>
        <p:txBody>
          <a:bodyPr/>
          <a:lstStyle/>
          <a:p>
            <a:r>
              <a:rPr lang="lt-LT" dirty="0">
                <a:effectLst/>
              </a:rPr>
              <a:t>Aplinkos kokybė</a:t>
            </a:r>
            <a:endParaRPr lang="en-US" dirty="0">
              <a:effectLst/>
            </a:endParaRPr>
          </a:p>
          <a:p>
            <a:r>
              <a:rPr lang="lt-LT" dirty="0" smtClean="0">
                <a:effectLst/>
              </a:rPr>
              <a:t>Ekonominis vystymasis</a:t>
            </a:r>
            <a:endParaRPr lang="en-US" dirty="0">
              <a:effectLst/>
            </a:endParaRPr>
          </a:p>
          <a:p>
            <a:r>
              <a:rPr lang="lt-LT" dirty="0" smtClean="0">
                <a:effectLst/>
              </a:rPr>
              <a:t>Socialinis vystymasis</a:t>
            </a:r>
            <a:endParaRPr lang="en-US" dirty="0">
              <a:effectLst/>
            </a:endParaRPr>
          </a:p>
          <a:p>
            <a:r>
              <a:rPr lang="lt-LT" dirty="0" smtClean="0">
                <a:effectLst/>
              </a:rPr>
              <a:t>Teritorijų vystymasis</a:t>
            </a:r>
            <a:endParaRPr lang="en-US" dirty="0">
              <a:effectLst/>
            </a:endParaRPr>
          </a:p>
          <a:p>
            <a:r>
              <a:rPr lang="lt-LT" dirty="0">
                <a:effectLst/>
              </a:rPr>
              <a:t>Vystomasis </a:t>
            </a:r>
            <a:r>
              <a:rPr lang="lt-LT" dirty="0" smtClean="0">
                <a:effectLst/>
              </a:rPr>
              <a:t>bendradarbiavima</a:t>
            </a:r>
            <a:r>
              <a:rPr lang="lt-LT" dirty="0" smtClean="0"/>
              <a:t>s</a:t>
            </a:r>
            <a:endParaRPr lang="en-US" dirty="0"/>
          </a:p>
        </p:txBody>
      </p:sp>
    </p:spTree>
    <p:extLst>
      <p:ext uri="{BB962C8B-B14F-4D97-AF65-F5344CB8AC3E}">
        <p14:creationId xmlns:p14="http://schemas.microsoft.com/office/powerpoint/2010/main" val="265369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effectLst/>
              </a:rPr>
              <a:t>Aplinkos kokybė</a:t>
            </a:r>
            <a:r>
              <a:rPr lang="lt-LT" dirty="0">
                <a:effectLst/>
              </a:rPr>
              <a:t/>
            </a:r>
            <a:br>
              <a:rPr lang="lt-LT" dirty="0">
                <a:effectLst/>
              </a:rPr>
            </a:br>
            <a:endParaRPr lang="lt-LT" dirty="0">
              <a:effectLst/>
            </a:endParaRPr>
          </a:p>
        </p:txBody>
      </p:sp>
      <p:sp>
        <p:nvSpPr>
          <p:cNvPr id="3" name="Content Placeholder 2"/>
          <p:cNvSpPr>
            <a:spLocks noGrp="1"/>
          </p:cNvSpPr>
          <p:nvPr>
            <p:ph idx="1"/>
          </p:nvPr>
        </p:nvSpPr>
        <p:spPr/>
        <p:txBody>
          <a:bodyPr/>
          <a:lstStyle/>
          <a:p>
            <a:r>
              <a:rPr lang="lt-LT" dirty="0" smtClean="0">
                <a:effectLst/>
              </a:rPr>
              <a:t>Oras ir klimato kaita</a:t>
            </a:r>
            <a:endParaRPr lang="en-GB" dirty="0" smtClean="0">
              <a:effectLst/>
            </a:endParaRPr>
          </a:p>
          <a:p>
            <a:r>
              <a:rPr lang="lt-LT" dirty="0" smtClean="0">
                <a:effectLst/>
              </a:rPr>
              <a:t>Vanduo</a:t>
            </a:r>
            <a:endParaRPr lang="en-GB" dirty="0" smtClean="0">
              <a:effectLst/>
            </a:endParaRPr>
          </a:p>
          <a:p>
            <a:r>
              <a:rPr lang="lt-LT" dirty="0" smtClean="0">
                <a:effectLst/>
              </a:rPr>
              <a:t>Kraštovaizdis ir biologinė įvairovė</a:t>
            </a:r>
            <a:endParaRPr lang="en-GB" dirty="0" smtClean="0">
              <a:effectLst/>
            </a:endParaRPr>
          </a:p>
          <a:p>
            <a:r>
              <a:rPr lang="lt-LT" dirty="0" smtClean="0">
                <a:effectLst/>
              </a:rPr>
              <a:t>Atliekų tvarkymas</a:t>
            </a:r>
            <a:endParaRPr lang="en-GB" dirty="0" smtClean="0">
              <a:effectLst/>
            </a:endParaRPr>
          </a:p>
          <a:p>
            <a:endParaRPr lang="lt-L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803365"/>
            <a:ext cx="4752528" cy="2512831"/>
          </a:xfrm>
          <a:prstGeom prst="rect">
            <a:avLst/>
          </a:prstGeom>
        </p:spPr>
      </p:pic>
    </p:spTree>
    <p:extLst>
      <p:ext uri="{BB962C8B-B14F-4D97-AF65-F5344CB8AC3E}">
        <p14:creationId xmlns:p14="http://schemas.microsoft.com/office/powerpoint/2010/main" val="678573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AM_lt">
  <a:themeElements>
    <a:clrScheme name="AM_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M_lt">
      <a:majorFont>
        <a:latin typeface="Arial"/>
        <a:ea typeface="Arial Unicode MS"/>
        <a:cs typeface="Arial Unicode MS"/>
      </a:majorFont>
      <a:minorFont>
        <a:latin typeface="Arial"/>
        <a:ea typeface="Arial Unicode MS"/>
        <a:cs typeface="Arial Unicode MS"/>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AM_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M_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M_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M_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M_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M_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M_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\\Amdata\blankai\AM_lt.pot</Template>
  <TotalTime>23110</TotalTime>
  <Words>1336</Words>
  <Application>Microsoft Office PowerPoint</Application>
  <PresentationFormat>On-screen Show (4:3)</PresentationFormat>
  <Paragraphs>115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AM_lt</vt:lpstr>
      <vt:lpstr>   DARNAUS VYSTYMOSI POLITIKA       2015-10-23 Aplinkos ministerijos Ekonomikos ir tarptautinių ryšių departamento  Strateginio planavimo skyriaus vedėja  Rūta Klimaitė  </vt:lpstr>
      <vt:lpstr>Brundtland ATASKAITA, 1987</vt:lpstr>
      <vt:lpstr>PowerPoint Presentation</vt:lpstr>
      <vt:lpstr>PowerPoint Presentation</vt:lpstr>
      <vt:lpstr>Darnaus vystymosi vizija</vt:lpstr>
      <vt:lpstr>PowerPoint Presentation</vt:lpstr>
      <vt:lpstr>Darnaus vystymosi principai</vt:lpstr>
      <vt:lpstr>Tikslai</vt:lpstr>
      <vt:lpstr>Aplinkos kokybė </vt:lpstr>
      <vt:lpstr>Ekonomikos vystymasis</vt:lpstr>
      <vt:lpstr>Socialinis vystymasis</vt:lpstr>
      <vt:lpstr>Strategijos įgyvendinimas             ir priežiūra</vt:lpstr>
      <vt:lpstr>VALSTYBĖS MISIJA</vt:lpstr>
      <vt:lpstr>Atsakingos ministerijos</vt:lpstr>
      <vt:lpstr>Darnaus vystymosi rodikliai</vt:lpstr>
      <vt:lpstr>Darnaus vystymosi tikslai</vt:lpstr>
      <vt:lpstr>Kas toliau?</vt:lpstr>
      <vt:lpstr>Ačiū už dėmesį</vt:lpstr>
    </vt:vector>
  </TitlesOfParts>
  <Company>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VidasJ</dc:creator>
  <cp:lastModifiedBy>r.klimaite</cp:lastModifiedBy>
  <cp:revision>3067</cp:revision>
  <cp:lastPrinted>2015-10-22T11:50:57Z</cp:lastPrinted>
  <dcterms:created xsi:type="dcterms:W3CDTF">2006-12-18T11:11:53Z</dcterms:created>
  <dcterms:modified xsi:type="dcterms:W3CDTF">2015-10-22T12:00:16Z</dcterms:modified>
</cp:coreProperties>
</file>