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37558-CDE8-4151-A032-6D84F71810ED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DE994AD0-3DD8-4BBC-9AF1-00C5D4FE15B8}">
      <dgm:prSet phldrT="[Text]" custT="1"/>
      <dgm:spPr>
        <a:ln>
          <a:solidFill>
            <a:srgbClr val="89A4A7"/>
          </a:solidFill>
          <a:prstDash val="dash"/>
        </a:ln>
      </dgm:spPr>
      <dgm:t>
        <a:bodyPr/>
        <a:lstStyle/>
        <a:p>
          <a:pPr marL="180000" algn="l"/>
          <a:r>
            <a:rPr lang="en-GB" altLang="en-US" sz="1700" b="1" i="0" dirty="0" smtClean="0">
              <a:solidFill>
                <a:schemeClr val="tx1"/>
              </a:solidFill>
            </a:rPr>
            <a:t>a. </a:t>
          </a:r>
          <a:r>
            <a:rPr lang="lt-LT" altLang="en-US" sz="1700" b="1" i="0" dirty="0" smtClean="0">
              <a:solidFill>
                <a:schemeClr val="tx1"/>
              </a:solidFill>
            </a:rPr>
            <a:t>Švietime siekti, kad kiekvienam asmeniui būtų suteikta galimybė ugdytis vertybes ir gebėjimus bei įgyti žinių, siekiant prisidėti prie darnaus vystymosi.</a:t>
          </a:r>
          <a:endParaRPr lang="en-GB" sz="1700" b="1" i="0" dirty="0">
            <a:solidFill>
              <a:schemeClr val="tx1"/>
            </a:solidFill>
          </a:endParaRPr>
        </a:p>
      </dgm:t>
    </dgm:pt>
    <dgm:pt modelId="{7660ECC7-D85A-41BF-82CF-599F27CE3079}" type="parTrans" cxnId="{6BA7D6E9-D1A3-45FF-B24A-3ACF343FDEA1}">
      <dgm:prSet/>
      <dgm:spPr/>
      <dgm:t>
        <a:bodyPr/>
        <a:lstStyle/>
        <a:p>
          <a:pPr algn="l"/>
          <a:endParaRPr lang="en-GB" sz="1400" b="1" i="0">
            <a:solidFill>
              <a:srgbClr val="002060"/>
            </a:solidFill>
          </a:endParaRPr>
        </a:p>
      </dgm:t>
    </dgm:pt>
    <dgm:pt modelId="{5774B5CC-1692-48E4-8DCB-DCB68FFF9A9B}" type="sibTrans" cxnId="{6BA7D6E9-D1A3-45FF-B24A-3ACF343FDEA1}">
      <dgm:prSet/>
      <dgm:spPr/>
      <dgm:t>
        <a:bodyPr/>
        <a:lstStyle/>
        <a:p>
          <a:pPr algn="l"/>
          <a:endParaRPr lang="en-GB" sz="1400" b="1" i="0">
            <a:solidFill>
              <a:srgbClr val="002060"/>
            </a:solidFill>
          </a:endParaRPr>
        </a:p>
      </dgm:t>
    </dgm:pt>
    <dgm:pt modelId="{894564DE-D6A7-4FB4-81A9-820C8B5C9B5C}">
      <dgm:prSet phldrT="[Text]" custT="1"/>
      <dgm:spPr>
        <a:ln>
          <a:solidFill>
            <a:srgbClr val="89A4A7"/>
          </a:solidFill>
          <a:prstDash val="dash"/>
        </a:ln>
      </dgm:spPr>
      <dgm:t>
        <a:bodyPr/>
        <a:lstStyle/>
        <a:p>
          <a:pPr marL="180000" algn="l"/>
          <a:r>
            <a:rPr lang="en-GB" altLang="en-US" sz="1700" b="1" i="0" dirty="0" smtClean="0">
              <a:solidFill>
                <a:schemeClr val="tx1"/>
              </a:solidFill>
            </a:rPr>
            <a:t>b. </a:t>
          </a:r>
          <a:r>
            <a:rPr lang="lt-LT" altLang="en-US" sz="1700" b="1" i="0" dirty="0" smtClean="0">
              <a:solidFill>
                <a:schemeClr val="tx1"/>
              </a:solidFill>
            </a:rPr>
            <a:t>Didinti švietimo ir mokymosi vaidmenį įvairiose strategijose, programose ir veiklose, kreipiančiose į darnų vystymąsi.</a:t>
          </a:r>
          <a:endParaRPr lang="en-GB" sz="1700" b="0" i="0" dirty="0">
            <a:solidFill>
              <a:schemeClr val="tx1"/>
            </a:solidFill>
          </a:endParaRPr>
        </a:p>
      </dgm:t>
    </dgm:pt>
    <dgm:pt modelId="{736155D5-A8FD-481F-B582-4AAFE9FE0063}" type="parTrans" cxnId="{0A53FB46-9EA3-4999-A126-B1F62DDE118F}">
      <dgm:prSet/>
      <dgm:spPr/>
      <dgm:t>
        <a:bodyPr/>
        <a:lstStyle/>
        <a:p>
          <a:pPr algn="l"/>
          <a:endParaRPr lang="en-GB" sz="1400" b="1" i="0">
            <a:solidFill>
              <a:srgbClr val="002060"/>
            </a:solidFill>
          </a:endParaRPr>
        </a:p>
      </dgm:t>
    </dgm:pt>
    <dgm:pt modelId="{2725FE5A-3642-4C3B-AA37-EBEC5643E4D2}" type="sibTrans" cxnId="{0A53FB46-9EA3-4999-A126-B1F62DDE118F}">
      <dgm:prSet/>
      <dgm:spPr/>
      <dgm:t>
        <a:bodyPr/>
        <a:lstStyle/>
        <a:p>
          <a:pPr algn="l"/>
          <a:endParaRPr lang="en-GB" sz="1400" b="1" i="0">
            <a:solidFill>
              <a:srgbClr val="002060"/>
            </a:solidFill>
          </a:endParaRPr>
        </a:p>
      </dgm:t>
    </dgm:pt>
    <dgm:pt modelId="{E265809E-D0AB-4E24-AB95-AB1E6A69691F}" type="pres">
      <dgm:prSet presAssocID="{1D037558-CDE8-4151-A032-6D84F71810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DF0FE9-65C4-4288-85F3-45C31A89F78E}" type="pres">
      <dgm:prSet presAssocID="{DE994AD0-3DD8-4BBC-9AF1-00C5D4FE15B8}" presName="node" presStyleLbl="node1" presStyleIdx="0" presStyleCnt="2" custScaleX="213007" custScaleY="63521" custLinFactNeighborX="52" custLinFactNeighborY="-4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4615F4-E407-463E-8CFD-494784C74C2B}" type="pres">
      <dgm:prSet presAssocID="{5774B5CC-1692-48E4-8DCB-DCB68FFF9A9B}" presName="sibTrans" presStyleCnt="0"/>
      <dgm:spPr/>
    </dgm:pt>
    <dgm:pt modelId="{20BBEA24-BBCB-4BF7-A55D-7AB39E85FD11}" type="pres">
      <dgm:prSet presAssocID="{894564DE-D6A7-4FB4-81A9-820C8B5C9B5C}" presName="node" presStyleLbl="node1" presStyleIdx="1" presStyleCnt="2" custScaleX="213007" custScaleY="70591" custLinFactNeighborX="52" custLinFactNeighborY="-28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53FB46-9EA3-4999-A126-B1F62DDE118F}" srcId="{1D037558-CDE8-4151-A032-6D84F71810ED}" destId="{894564DE-D6A7-4FB4-81A9-820C8B5C9B5C}" srcOrd="1" destOrd="0" parTransId="{736155D5-A8FD-481F-B582-4AAFE9FE0063}" sibTransId="{2725FE5A-3642-4C3B-AA37-EBEC5643E4D2}"/>
    <dgm:cxn modelId="{6BA7D6E9-D1A3-45FF-B24A-3ACF343FDEA1}" srcId="{1D037558-CDE8-4151-A032-6D84F71810ED}" destId="{DE994AD0-3DD8-4BBC-9AF1-00C5D4FE15B8}" srcOrd="0" destOrd="0" parTransId="{7660ECC7-D85A-41BF-82CF-599F27CE3079}" sibTransId="{5774B5CC-1692-48E4-8DCB-DCB68FFF9A9B}"/>
    <dgm:cxn modelId="{81CF6CFB-3E0A-4887-BFCF-A5401178BDA3}" type="presOf" srcId="{DE994AD0-3DD8-4BBC-9AF1-00C5D4FE15B8}" destId="{F1DF0FE9-65C4-4288-85F3-45C31A89F78E}" srcOrd="0" destOrd="0" presId="urn:microsoft.com/office/officeart/2005/8/layout/default#1"/>
    <dgm:cxn modelId="{11CCB34D-3FBF-4509-9A09-EBE4B711AEB9}" type="presOf" srcId="{894564DE-D6A7-4FB4-81A9-820C8B5C9B5C}" destId="{20BBEA24-BBCB-4BF7-A55D-7AB39E85FD11}" srcOrd="0" destOrd="0" presId="urn:microsoft.com/office/officeart/2005/8/layout/default#1"/>
    <dgm:cxn modelId="{96ABCBD8-2B4C-459E-9682-90897CB10061}" type="presOf" srcId="{1D037558-CDE8-4151-A032-6D84F71810ED}" destId="{E265809E-D0AB-4E24-AB95-AB1E6A69691F}" srcOrd="0" destOrd="0" presId="urn:microsoft.com/office/officeart/2005/8/layout/default#1"/>
    <dgm:cxn modelId="{5F4C9C21-586A-4513-B76D-4F1E090314B9}" type="presParOf" srcId="{E265809E-D0AB-4E24-AB95-AB1E6A69691F}" destId="{F1DF0FE9-65C4-4288-85F3-45C31A89F78E}" srcOrd="0" destOrd="0" presId="urn:microsoft.com/office/officeart/2005/8/layout/default#1"/>
    <dgm:cxn modelId="{E3C0E34E-1C60-4CB5-8585-08DE17D65CE5}" type="presParOf" srcId="{E265809E-D0AB-4E24-AB95-AB1E6A69691F}" destId="{8C4615F4-E407-463E-8CFD-494784C74C2B}" srcOrd="1" destOrd="0" presId="urn:microsoft.com/office/officeart/2005/8/layout/default#1"/>
    <dgm:cxn modelId="{76BB11F4-D9E0-466A-B024-237F41F96863}" type="presParOf" srcId="{E265809E-D0AB-4E24-AB95-AB1E6A69691F}" destId="{20BBEA24-BBCB-4BF7-A55D-7AB39E85FD11}" srcOrd="2" destOrd="0" presId="urn:microsoft.com/office/officeart/2005/8/layout/default#1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9452B-3651-4EDE-A29E-1ED3DCEF9CB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4C258A-0573-45C0-8296-918247B69730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Tobulinti</a:t>
          </a:r>
          <a:r>
            <a:rPr lang="lt-LT" altLang="en-US" b="1" i="1" dirty="0" smtClean="0">
              <a:solidFill>
                <a:srgbClr val="0070C0"/>
              </a:solidFill>
            </a:rPr>
            <a:t> </a:t>
          </a:r>
          <a:r>
            <a:rPr lang="en-GB" altLang="en-US" b="1" i="1" dirty="0" smtClean="0"/>
            <a:t> </a:t>
          </a:r>
          <a:r>
            <a:rPr lang="lt-LT" altLang="en-US" b="1" i="1" dirty="0" smtClean="0">
              <a:solidFill>
                <a:srgbClr val="FF0000"/>
              </a:solidFill>
            </a:rPr>
            <a:t>strategiją</a:t>
          </a:r>
          <a:endParaRPr lang="en-GB" b="1" i="1" dirty="0">
            <a:solidFill>
              <a:srgbClr val="FF0000"/>
            </a:solidFill>
          </a:endParaRPr>
        </a:p>
      </dgm:t>
    </dgm:pt>
    <dgm:pt modelId="{8087099C-C41F-4630-9E9E-45332AB5AA40}" type="parTrans" cxnId="{E4D73BB3-5227-4BD3-B00A-69248CDE4772}">
      <dgm:prSet/>
      <dgm:spPr/>
      <dgm:t>
        <a:bodyPr/>
        <a:lstStyle/>
        <a:p>
          <a:endParaRPr lang="en-GB" b="1" i="1"/>
        </a:p>
      </dgm:t>
    </dgm:pt>
    <dgm:pt modelId="{7485DF76-5E4F-4200-9606-82E1DD17C431}" type="sibTrans" cxnId="{E4D73BB3-5227-4BD3-B00A-69248CDE4772}">
      <dgm:prSet/>
      <dgm:spPr/>
      <dgm:t>
        <a:bodyPr/>
        <a:lstStyle/>
        <a:p>
          <a:endParaRPr lang="en-GB" b="1" i="1"/>
        </a:p>
      </dgm:t>
    </dgm:pt>
    <dgm:pt modelId="{3CBDAFED-BBD7-4E1F-BEAB-A111A898E909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Kurti </a:t>
          </a:r>
          <a:r>
            <a:rPr lang="lt-LT" altLang="en-US" b="1" i="1" dirty="0" smtClean="0">
              <a:solidFill>
                <a:srgbClr val="FF0000"/>
              </a:solidFill>
            </a:rPr>
            <a:t>mokymosi aplinkas</a:t>
          </a:r>
          <a:r>
            <a:rPr lang="en-GB" altLang="en-US" b="1" i="1" dirty="0" smtClean="0">
              <a:solidFill>
                <a:srgbClr val="FF0000"/>
              </a:solidFill>
            </a:rPr>
            <a:t> </a:t>
          </a:r>
          <a:r>
            <a:rPr lang="lt-LT" altLang="en-US" b="1" i="1" dirty="0" smtClean="0">
              <a:solidFill>
                <a:srgbClr val="002060"/>
              </a:solidFill>
            </a:rPr>
            <a:t>(institucijos strategija)</a:t>
          </a:r>
          <a:endParaRPr lang="en-GB" b="1" i="1" dirty="0">
            <a:solidFill>
              <a:srgbClr val="002060"/>
            </a:solidFill>
          </a:endParaRPr>
        </a:p>
      </dgm:t>
    </dgm:pt>
    <dgm:pt modelId="{D55B7415-30C6-4B9E-B71B-EBB69C52B9CC}" type="parTrans" cxnId="{EF1C2B84-2F0A-4912-B952-FA782B45EE3D}">
      <dgm:prSet/>
      <dgm:spPr/>
      <dgm:t>
        <a:bodyPr/>
        <a:lstStyle/>
        <a:p>
          <a:endParaRPr lang="en-GB" b="1" i="1"/>
        </a:p>
      </dgm:t>
    </dgm:pt>
    <dgm:pt modelId="{5865C391-FAC5-45B9-BA47-A60638E751B2}" type="sibTrans" cxnId="{EF1C2B84-2F0A-4912-B952-FA782B45EE3D}">
      <dgm:prSet/>
      <dgm:spPr/>
      <dgm:t>
        <a:bodyPr/>
        <a:lstStyle/>
        <a:p>
          <a:endParaRPr lang="en-GB" b="1" i="1"/>
        </a:p>
      </dgm:t>
    </dgm:pt>
    <dgm:pt modelId="{6213EDC6-F08D-41F7-916F-D01039F8BFFB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Tobulinti </a:t>
          </a:r>
          <a:r>
            <a:rPr lang="lt-LT" altLang="en-US" b="1" i="1" dirty="0" smtClean="0">
              <a:solidFill>
                <a:srgbClr val="FF0000"/>
              </a:solidFill>
            </a:rPr>
            <a:t>mokytojų, švietimo darbuotojų</a:t>
          </a:r>
          <a:r>
            <a:rPr lang="lt-LT" altLang="en-US" b="1" i="1" dirty="0" smtClean="0">
              <a:solidFill>
                <a:srgbClr val="002060"/>
              </a:solidFill>
            </a:rPr>
            <a:t> kvalifikaciją</a:t>
          </a:r>
          <a:endParaRPr lang="en-GB" altLang="en-US" b="1" i="1" dirty="0" smtClean="0">
            <a:solidFill>
              <a:srgbClr val="FF0000"/>
            </a:solidFill>
          </a:endParaRPr>
        </a:p>
      </dgm:t>
    </dgm:pt>
    <dgm:pt modelId="{3073E411-BA50-43CC-88FC-0F22E9E783EA}" type="parTrans" cxnId="{E335E412-D94A-4F3F-A7A3-479A670FD981}">
      <dgm:prSet/>
      <dgm:spPr/>
      <dgm:t>
        <a:bodyPr/>
        <a:lstStyle/>
        <a:p>
          <a:endParaRPr lang="en-GB" b="1" i="1"/>
        </a:p>
      </dgm:t>
    </dgm:pt>
    <dgm:pt modelId="{3D3BEC90-3D7F-4C0C-9B48-902A3A4B1E08}" type="sibTrans" cxnId="{E335E412-D94A-4F3F-A7A3-479A670FD981}">
      <dgm:prSet/>
      <dgm:spPr/>
      <dgm:t>
        <a:bodyPr/>
        <a:lstStyle/>
        <a:p>
          <a:endParaRPr lang="en-GB" b="1" i="1"/>
        </a:p>
      </dgm:t>
    </dgm:pt>
    <dgm:pt modelId="{8E4E1A07-3D40-4B1C-B8FC-E8A14520CB40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Įgalinti ir paskatinti veikti  </a:t>
          </a:r>
          <a:r>
            <a:rPr lang="lt-LT" altLang="en-US" b="1" i="1" dirty="0" smtClean="0">
              <a:solidFill>
                <a:srgbClr val="FF0000"/>
              </a:solidFill>
            </a:rPr>
            <a:t>jaunimą</a:t>
          </a:r>
          <a:endParaRPr lang="en-GB" altLang="en-US" b="1" i="1" dirty="0" smtClean="0">
            <a:solidFill>
              <a:srgbClr val="FF0000"/>
            </a:solidFill>
          </a:endParaRPr>
        </a:p>
      </dgm:t>
    </dgm:pt>
    <dgm:pt modelId="{9FF26D73-7B66-4E9E-8C3D-25E0D3E116DB}" type="parTrans" cxnId="{C9C7E808-07A4-4C59-883C-6EA0D87066A3}">
      <dgm:prSet/>
      <dgm:spPr/>
      <dgm:t>
        <a:bodyPr/>
        <a:lstStyle/>
        <a:p>
          <a:endParaRPr lang="en-GB" b="1" i="1"/>
        </a:p>
      </dgm:t>
    </dgm:pt>
    <dgm:pt modelId="{ED87FA0D-DD9A-4B71-A313-094CE92389A8}" type="sibTrans" cxnId="{C9C7E808-07A4-4C59-883C-6EA0D87066A3}">
      <dgm:prSet/>
      <dgm:spPr/>
      <dgm:t>
        <a:bodyPr/>
        <a:lstStyle/>
        <a:p>
          <a:endParaRPr lang="en-GB" b="1" i="1"/>
        </a:p>
      </dgm:t>
    </dgm:pt>
    <dgm:pt modelId="{852CBAFF-6C64-41A1-A11D-16674F078B36}">
      <dgm:prSet phldrT="[Text]"/>
      <dgm:spPr>
        <a:solidFill>
          <a:schemeClr val="accent1">
            <a:lumMod val="9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lt-LT" altLang="en-US" b="1" i="1" dirty="0" smtClean="0">
              <a:solidFill>
                <a:srgbClr val="002060"/>
              </a:solidFill>
            </a:rPr>
            <a:t>Inicijuoti darnaus vystymosi sprendimus</a:t>
          </a:r>
          <a:r>
            <a:rPr lang="en-GB" altLang="en-US" b="1" i="1" dirty="0" smtClean="0">
              <a:solidFill>
                <a:srgbClr val="002060"/>
              </a:solidFill>
            </a:rPr>
            <a:t> </a:t>
          </a:r>
          <a:r>
            <a:rPr lang="lt-LT" altLang="en-US" b="1" i="1" dirty="0" smtClean="0">
              <a:solidFill>
                <a:srgbClr val="FF0000"/>
              </a:solidFill>
            </a:rPr>
            <a:t>vietos lygmenyje</a:t>
          </a:r>
          <a:endParaRPr lang="en-GB" altLang="en-US" b="1" i="1" dirty="0" smtClean="0">
            <a:solidFill>
              <a:srgbClr val="FF0000"/>
            </a:solidFill>
          </a:endParaRPr>
        </a:p>
      </dgm:t>
    </dgm:pt>
    <dgm:pt modelId="{294F690E-A066-4883-A3E5-AD4B7CABE092}" type="parTrans" cxnId="{DC051B85-7600-41B7-97A4-897595994719}">
      <dgm:prSet/>
      <dgm:spPr/>
      <dgm:t>
        <a:bodyPr/>
        <a:lstStyle/>
        <a:p>
          <a:endParaRPr lang="en-GB" b="1" i="1"/>
        </a:p>
      </dgm:t>
    </dgm:pt>
    <dgm:pt modelId="{85E87B73-949A-415F-81D8-B52D683ECD07}" type="sibTrans" cxnId="{DC051B85-7600-41B7-97A4-897595994719}">
      <dgm:prSet/>
      <dgm:spPr/>
      <dgm:t>
        <a:bodyPr/>
        <a:lstStyle/>
        <a:p>
          <a:endParaRPr lang="en-GB" b="1" i="1"/>
        </a:p>
      </dgm:t>
    </dgm:pt>
    <dgm:pt modelId="{E9E8B896-02F2-4E8F-8729-94952727AF24}" type="pres">
      <dgm:prSet presAssocID="{9D09452B-3651-4EDE-A29E-1ED3DCEF9C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00A2C09-CCBB-4D32-9F5C-50CFD7903823}" type="pres">
      <dgm:prSet presAssocID="{9D09452B-3651-4EDE-A29E-1ED3DCEF9CBD}" presName="Name1" presStyleCnt="0"/>
      <dgm:spPr/>
    </dgm:pt>
    <dgm:pt modelId="{16053FCF-3D70-4E25-B95E-3E7479C3DBC6}" type="pres">
      <dgm:prSet presAssocID="{9D09452B-3651-4EDE-A29E-1ED3DCEF9CBD}" presName="cycle" presStyleCnt="0"/>
      <dgm:spPr/>
    </dgm:pt>
    <dgm:pt modelId="{F42BB2B8-442D-493A-B449-5A2E986F57D8}" type="pres">
      <dgm:prSet presAssocID="{9D09452B-3651-4EDE-A29E-1ED3DCEF9CBD}" presName="srcNode" presStyleLbl="node1" presStyleIdx="0" presStyleCnt="5"/>
      <dgm:spPr/>
    </dgm:pt>
    <dgm:pt modelId="{63245DA4-A16D-4E60-904B-3A2AD5F68090}" type="pres">
      <dgm:prSet presAssocID="{9D09452B-3651-4EDE-A29E-1ED3DCEF9CBD}" presName="conn" presStyleLbl="parChTrans1D2" presStyleIdx="0" presStyleCnt="1"/>
      <dgm:spPr/>
      <dgm:t>
        <a:bodyPr/>
        <a:lstStyle/>
        <a:p>
          <a:endParaRPr lang="en-GB"/>
        </a:p>
      </dgm:t>
    </dgm:pt>
    <dgm:pt modelId="{7169847B-D786-41A9-8BE6-54727B124E91}" type="pres">
      <dgm:prSet presAssocID="{9D09452B-3651-4EDE-A29E-1ED3DCEF9CBD}" presName="extraNode" presStyleLbl="node1" presStyleIdx="0" presStyleCnt="5"/>
      <dgm:spPr/>
    </dgm:pt>
    <dgm:pt modelId="{6BED496B-4132-4B78-A16F-3DB6DB420EA3}" type="pres">
      <dgm:prSet presAssocID="{9D09452B-3651-4EDE-A29E-1ED3DCEF9CBD}" presName="dstNode" presStyleLbl="node1" presStyleIdx="0" presStyleCnt="5"/>
      <dgm:spPr/>
    </dgm:pt>
    <dgm:pt modelId="{B59BDF10-D01C-48D6-A8A1-4F36433F7AE4}" type="pres">
      <dgm:prSet presAssocID="{6E4C258A-0573-45C0-8296-918247B6973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293099-F0C5-4FED-890C-BA06EF5F2A52}" type="pres">
      <dgm:prSet presAssocID="{6E4C258A-0573-45C0-8296-918247B69730}" presName="accent_1" presStyleCnt="0"/>
      <dgm:spPr/>
    </dgm:pt>
    <dgm:pt modelId="{7B47E220-D3C3-446D-9842-5C817EFE1D2D}" type="pres">
      <dgm:prSet presAssocID="{6E4C258A-0573-45C0-8296-918247B69730}" presName="accentRepeatNode" presStyleLbl="solidFgAcc1" presStyleIdx="0" presStyleCnt="5"/>
      <dgm:spPr/>
    </dgm:pt>
    <dgm:pt modelId="{FD8DD56C-96A1-4941-AA5E-17F7B6E3443A}" type="pres">
      <dgm:prSet presAssocID="{3CBDAFED-BBD7-4E1F-BEAB-A111A898E90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AEE5EE-9171-405B-90D2-F8C4124732DE}" type="pres">
      <dgm:prSet presAssocID="{3CBDAFED-BBD7-4E1F-BEAB-A111A898E909}" presName="accent_2" presStyleCnt="0"/>
      <dgm:spPr/>
    </dgm:pt>
    <dgm:pt modelId="{8BAA0212-C83E-4C8D-B5B1-6F9D14103373}" type="pres">
      <dgm:prSet presAssocID="{3CBDAFED-BBD7-4E1F-BEAB-A111A898E909}" presName="accentRepeatNode" presStyleLbl="solidFgAcc1" presStyleIdx="1" presStyleCnt="5"/>
      <dgm:spPr/>
    </dgm:pt>
    <dgm:pt modelId="{7DC33B6E-A635-4F4E-BF57-871282F95092}" type="pres">
      <dgm:prSet presAssocID="{6213EDC6-F08D-41F7-916F-D01039F8BF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026C2-60A9-4E0A-B11E-460D1F997F56}" type="pres">
      <dgm:prSet presAssocID="{6213EDC6-F08D-41F7-916F-D01039F8BFFB}" presName="accent_3" presStyleCnt="0"/>
      <dgm:spPr/>
    </dgm:pt>
    <dgm:pt modelId="{5BA4AA64-2D82-44EF-B670-B65FCA3CF533}" type="pres">
      <dgm:prSet presAssocID="{6213EDC6-F08D-41F7-916F-D01039F8BFFB}" presName="accentRepeatNode" presStyleLbl="solidFgAcc1" presStyleIdx="2" presStyleCnt="5"/>
      <dgm:spPr/>
    </dgm:pt>
    <dgm:pt modelId="{A2F75EA5-4290-4D99-83EC-731193E1690C}" type="pres">
      <dgm:prSet presAssocID="{8E4E1A07-3D40-4B1C-B8FC-E8A14520CB4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6EFFBE-B59B-4564-B2AD-EC7224774F19}" type="pres">
      <dgm:prSet presAssocID="{8E4E1A07-3D40-4B1C-B8FC-E8A14520CB40}" presName="accent_4" presStyleCnt="0"/>
      <dgm:spPr/>
    </dgm:pt>
    <dgm:pt modelId="{7F620009-3349-4BE4-A567-2134EF9D3912}" type="pres">
      <dgm:prSet presAssocID="{8E4E1A07-3D40-4B1C-B8FC-E8A14520CB40}" presName="accentRepeatNode" presStyleLbl="solidFgAcc1" presStyleIdx="3" presStyleCnt="5"/>
      <dgm:spPr/>
    </dgm:pt>
    <dgm:pt modelId="{884A29F4-C2CA-46AF-92F9-E562539ED0CF}" type="pres">
      <dgm:prSet presAssocID="{852CBAFF-6C64-41A1-A11D-16674F078B3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FE52C7-EFE1-4B77-8F1B-E9378B5E862E}" type="pres">
      <dgm:prSet presAssocID="{852CBAFF-6C64-41A1-A11D-16674F078B36}" presName="accent_5" presStyleCnt="0"/>
      <dgm:spPr/>
    </dgm:pt>
    <dgm:pt modelId="{74B82CB1-A683-41AF-B0BF-0668AA9430C8}" type="pres">
      <dgm:prSet presAssocID="{852CBAFF-6C64-41A1-A11D-16674F078B36}" presName="accentRepeatNode" presStyleLbl="solidFgAcc1" presStyleIdx="4" presStyleCnt="5"/>
      <dgm:spPr/>
    </dgm:pt>
  </dgm:ptLst>
  <dgm:cxnLst>
    <dgm:cxn modelId="{E4D73BB3-5227-4BD3-B00A-69248CDE4772}" srcId="{9D09452B-3651-4EDE-A29E-1ED3DCEF9CBD}" destId="{6E4C258A-0573-45C0-8296-918247B69730}" srcOrd="0" destOrd="0" parTransId="{8087099C-C41F-4630-9E9E-45332AB5AA40}" sibTransId="{7485DF76-5E4F-4200-9606-82E1DD17C431}"/>
    <dgm:cxn modelId="{72612103-1194-4042-A530-FE936B6D3DC9}" type="presOf" srcId="{6213EDC6-F08D-41F7-916F-D01039F8BFFB}" destId="{7DC33B6E-A635-4F4E-BF57-871282F95092}" srcOrd="0" destOrd="0" presId="urn:microsoft.com/office/officeart/2008/layout/VerticalCurvedList"/>
    <dgm:cxn modelId="{5DDA2B9A-C9C9-40A4-8E06-ECF15BB774D1}" type="presOf" srcId="{8E4E1A07-3D40-4B1C-B8FC-E8A14520CB40}" destId="{A2F75EA5-4290-4D99-83EC-731193E1690C}" srcOrd="0" destOrd="0" presId="urn:microsoft.com/office/officeart/2008/layout/VerticalCurvedList"/>
    <dgm:cxn modelId="{EF1C2B84-2F0A-4912-B952-FA782B45EE3D}" srcId="{9D09452B-3651-4EDE-A29E-1ED3DCEF9CBD}" destId="{3CBDAFED-BBD7-4E1F-BEAB-A111A898E909}" srcOrd="1" destOrd="0" parTransId="{D55B7415-30C6-4B9E-B71B-EBB69C52B9CC}" sibTransId="{5865C391-FAC5-45B9-BA47-A60638E751B2}"/>
    <dgm:cxn modelId="{78792447-160A-4B54-B88E-A6AD5D39217C}" type="presOf" srcId="{3CBDAFED-BBD7-4E1F-BEAB-A111A898E909}" destId="{FD8DD56C-96A1-4941-AA5E-17F7B6E3443A}" srcOrd="0" destOrd="0" presId="urn:microsoft.com/office/officeart/2008/layout/VerticalCurvedList"/>
    <dgm:cxn modelId="{5785F7C9-70EF-48A8-A1FD-8C6085246529}" type="presOf" srcId="{9D09452B-3651-4EDE-A29E-1ED3DCEF9CBD}" destId="{E9E8B896-02F2-4E8F-8729-94952727AF24}" srcOrd="0" destOrd="0" presId="urn:microsoft.com/office/officeart/2008/layout/VerticalCurvedList"/>
    <dgm:cxn modelId="{C9C7E808-07A4-4C59-883C-6EA0D87066A3}" srcId="{9D09452B-3651-4EDE-A29E-1ED3DCEF9CBD}" destId="{8E4E1A07-3D40-4B1C-B8FC-E8A14520CB40}" srcOrd="3" destOrd="0" parTransId="{9FF26D73-7B66-4E9E-8C3D-25E0D3E116DB}" sibTransId="{ED87FA0D-DD9A-4B71-A313-094CE92389A8}"/>
    <dgm:cxn modelId="{0FE5EE5B-BD0C-4317-B79C-EE2F74F8678B}" type="presOf" srcId="{852CBAFF-6C64-41A1-A11D-16674F078B36}" destId="{884A29F4-C2CA-46AF-92F9-E562539ED0CF}" srcOrd="0" destOrd="0" presId="urn:microsoft.com/office/officeart/2008/layout/VerticalCurvedList"/>
    <dgm:cxn modelId="{C71BC318-9CD6-4B38-8E26-D95776104119}" type="presOf" srcId="{6E4C258A-0573-45C0-8296-918247B69730}" destId="{B59BDF10-D01C-48D6-A8A1-4F36433F7AE4}" srcOrd="0" destOrd="0" presId="urn:microsoft.com/office/officeart/2008/layout/VerticalCurvedList"/>
    <dgm:cxn modelId="{E1A0013E-8324-465F-98D1-6AA136826A21}" type="presOf" srcId="{7485DF76-5E4F-4200-9606-82E1DD17C431}" destId="{63245DA4-A16D-4E60-904B-3A2AD5F68090}" srcOrd="0" destOrd="0" presId="urn:microsoft.com/office/officeart/2008/layout/VerticalCurvedList"/>
    <dgm:cxn modelId="{DC051B85-7600-41B7-97A4-897595994719}" srcId="{9D09452B-3651-4EDE-A29E-1ED3DCEF9CBD}" destId="{852CBAFF-6C64-41A1-A11D-16674F078B36}" srcOrd="4" destOrd="0" parTransId="{294F690E-A066-4883-A3E5-AD4B7CABE092}" sibTransId="{85E87B73-949A-415F-81D8-B52D683ECD07}"/>
    <dgm:cxn modelId="{E335E412-D94A-4F3F-A7A3-479A670FD981}" srcId="{9D09452B-3651-4EDE-A29E-1ED3DCEF9CBD}" destId="{6213EDC6-F08D-41F7-916F-D01039F8BFFB}" srcOrd="2" destOrd="0" parTransId="{3073E411-BA50-43CC-88FC-0F22E9E783EA}" sibTransId="{3D3BEC90-3D7F-4C0C-9B48-902A3A4B1E08}"/>
    <dgm:cxn modelId="{7DFC6AC8-60FE-4524-8FFA-474D21CD01B3}" type="presParOf" srcId="{E9E8B896-02F2-4E8F-8729-94952727AF24}" destId="{B00A2C09-CCBB-4D32-9F5C-50CFD7903823}" srcOrd="0" destOrd="0" presId="urn:microsoft.com/office/officeart/2008/layout/VerticalCurvedList"/>
    <dgm:cxn modelId="{F7A5323E-3A6F-4C62-BC20-95774169FC92}" type="presParOf" srcId="{B00A2C09-CCBB-4D32-9F5C-50CFD7903823}" destId="{16053FCF-3D70-4E25-B95E-3E7479C3DBC6}" srcOrd="0" destOrd="0" presId="urn:microsoft.com/office/officeart/2008/layout/VerticalCurvedList"/>
    <dgm:cxn modelId="{016398ED-C89C-4B68-8183-BD17EF733137}" type="presParOf" srcId="{16053FCF-3D70-4E25-B95E-3E7479C3DBC6}" destId="{F42BB2B8-442D-493A-B449-5A2E986F57D8}" srcOrd="0" destOrd="0" presId="urn:microsoft.com/office/officeart/2008/layout/VerticalCurvedList"/>
    <dgm:cxn modelId="{AC09B317-BB6C-4463-B6C8-0DB87BF4E450}" type="presParOf" srcId="{16053FCF-3D70-4E25-B95E-3E7479C3DBC6}" destId="{63245DA4-A16D-4E60-904B-3A2AD5F68090}" srcOrd="1" destOrd="0" presId="urn:microsoft.com/office/officeart/2008/layout/VerticalCurvedList"/>
    <dgm:cxn modelId="{B2FEAD79-57BA-4894-B74D-2CFFD61A20DD}" type="presParOf" srcId="{16053FCF-3D70-4E25-B95E-3E7479C3DBC6}" destId="{7169847B-D786-41A9-8BE6-54727B124E91}" srcOrd="2" destOrd="0" presId="urn:microsoft.com/office/officeart/2008/layout/VerticalCurvedList"/>
    <dgm:cxn modelId="{40CAD0D2-1131-4BC0-8A66-8395A583948C}" type="presParOf" srcId="{16053FCF-3D70-4E25-B95E-3E7479C3DBC6}" destId="{6BED496B-4132-4B78-A16F-3DB6DB420EA3}" srcOrd="3" destOrd="0" presId="urn:microsoft.com/office/officeart/2008/layout/VerticalCurvedList"/>
    <dgm:cxn modelId="{E3E59FA6-7403-4DAB-8C0B-90CC578FE9CF}" type="presParOf" srcId="{B00A2C09-CCBB-4D32-9F5C-50CFD7903823}" destId="{B59BDF10-D01C-48D6-A8A1-4F36433F7AE4}" srcOrd="1" destOrd="0" presId="urn:microsoft.com/office/officeart/2008/layout/VerticalCurvedList"/>
    <dgm:cxn modelId="{BF75D66C-F94A-4621-B4FA-F7E66D1FB853}" type="presParOf" srcId="{B00A2C09-CCBB-4D32-9F5C-50CFD7903823}" destId="{DE293099-F0C5-4FED-890C-BA06EF5F2A52}" srcOrd="2" destOrd="0" presId="urn:microsoft.com/office/officeart/2008/layout/VerticalCurvedList"/>
    <dgm:cxn modelId="{C8CDA251-A264-4370-BE69-8DD352C168D6}" type="presParOf" srcId="{DE293099-F0C5-4FED-890C-BA06EF5F2A52}" destId="{7B47E220-D3C3-446D-9842-5C817EFE1D2D}" srcOrd="0" destOrd="0" presId="urn:microsoft.com/office/officeart/2008/layout/VerticalCurvedList"/>
    <dgm:cxn modelId="{C0AC442F-BD7B-45B4-9860-F2A1AFED6ED0}" type="presParOf" srcId="{B00A2C09-CCBB-4D32-9F5C-50CFD7903823}" destId="{FD8DD56C-96A1-4941-AA5E-17F7B6E3443A}" srcOrd="3" destOrd="0" presId="urn:microsoft.com/office/officeart/2008/layout/VerticalCurvedList"/>
    <dgm:cxn modelId="{99990CF0-1733-4560-8CB7-507E228BD527}" type="presParOf" srcId="{B00A2C09-CCBB-4D32-9F5C-50CFD7903823}" destId="{0CAEE5EE-9171-405B-90D2-F8C4124732DE}" srcOrd="4" destOrd="0" presId="urn:microsoft.com/office/officeart/2008/layout/VerticalCurvedList"/>
    <dgm:cxn modelId="{D8082EB4-6DBA-402E-8A5A-DF251C7DEF59}" type="presParOf" srcId="{0CAEE5EE-9171-405B-90D2-F8C4124732DE}" destId="{8BAA0212-C83E-4C8D-B5B1-6F9D14103373}" srcOrd="0" destOrd="0" presId="urn:microsoft.com/office/officeart/2008/layout/VerticalCurvedList"/>
    <dgm:cxn modelId="{A6F23F9B-5C26-42B5-BF15-89EE46F603AC}" type="presParOf" srcId="{B00A2C09-CCBB-4D32-9F5C-50CFD7903823}" destId="{7DC33B6E-A635-4F4E-BF57-871282F95092}" srcOrd="5" destOrd="0" presId="urn:microsoft.com/office/officeart/2008/layout/VerticalCurvedList"/>
    <dgm:cxn modelId="{566166AD-AC08-472F-80A5-3A8EF63189F1}" type="presParOf" srcId="{B00A2C09-CCBB-4D32-9F5C-50CFD7903823}" destId="{CB8026C2-60A9-4E0A-B11E-460D1F997F56}" srcOrd="6" destOrd="0" presId="urn:microsoft.com/office/officeart/2008/layout/VerticalCurvedList"/>
    <dgm:cxn modelId="{430AAAEA-C6F8-4282-BF1A-18E41CD62ACD}" type="presParOf" srcId="{CB8026C2-60A9-4E0A-B11E-460D1F997F56}" destId="{5BA4AA64-2D82-44EF-B670-B65FCA3CF533}" srcOrd="0" destOrd="0" presId="urn:microsoft.com/office/officeart/2008/layout/VerticalCurvedList"/>
    <dgm:cxn modelId="{153C1BB8-C6B9-4F90-8097-382152EFD957}" type="presParOf" srcId="{B00A2C09-CCBB-4D32-9F5C-50CFD7903823}" destId="{A2F75EA5-4290-4D99-83EC-731193E1690C}" srcOrd="7" destOrd="0" presId="urn:microsoft.com/office/officeart/2008/layout/VerticalCurvedList"/>
    <dgm:cxn modelId="{A466EDA3-70B7-4FFC-8046-2F2C4AAA71FE}" type="presParOf" srcId="{B00A2C09-CCBB-4D32-9F5C-50CFD7903823}" destId="{366EFFBE-B59B-4564-B2AD-EC7224774F19}" srcOrd="8" destOrd="0" presId="urn:microsoft.com/office/officeart/2008/layout/VerticalCurvedList"/>
    <dgm:cxn modelId="{870CABF7-1E26-4515-9A90-EC77A4CF29F7}" type="presParOf" srcId="{366EFFBE-B59B-4564-B2AD-EC7224774F19}" destId="{7F620009-3349-4BE4-A567-2134EF9D3912}" srcOrd="0" destOrd="0" presId="urn:microsoft.com/office/officeart/2008/layout/VerticalCurvedList"/>
    <dgm:cxn modelId="{D76B35BC-45CD-4C68-B45A-019B2C3B2B88}" type="presParOf" srcId="{B00A2C09-CCBB-4D32-9F5C-50CFD7903823}" destId="{884A29F4-C2CA-46AF-92F9-E562539ED0CF}" srcOrd="9" destOrd="0" presId="urn:microsoft.com/office/officeart/2008/layout/VerticalCurvedList"/>
    <dgm:cxn modelId="{59104DDD-5DA2-4509-B279-983CC3EF956D}" type="presParOf" srcId="{B00A2C09-CCBB-4D32-9F5C-50CFD7903823}" destId="{41FE52C7-EFE1-4B77-8F1B-E9378B5E862E}" srcOrd="10" destOrd="0" presId="urn:microsoft.com/office/officeart/2008/layout/VerticalCurvedList"/>
    <dgm:cxn modelId="{DF49E763-959A-4DF4-A3A6-08B76EDC8682}" type="presParOf" srcId="{41FE52C7-EFE1-4B77-8F1B-E9378B5E862E}" destId="{74B82CB1-A683-41AF-B0BF-0668AA9430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74EDD-FCFC-4B66-8DD8-F121BF0B5A40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8398-D5B4-4603-BBC4-9D9B3CB7714E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00BC7-B947-49AC-8E75-E9AB6313FA68}" type="slidenum">
              <a:rPr lang="en-GB"/>
              <a:pPr/>
              <a:t>26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8521D-647C-4BAE-80B2-CD38BE88D13F}" type="slidenum">
              <a:rPr lang="en-GB"/>
              <a:pPr/>
              <a:t>27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FFA57-1F63-47A8-B204-75C6979949FB}" type="slidenum">
              <a:rPr lang="en-GB"/>
              <a:pPr/>
              <a:t>28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78F2A9-CE54-48DB-AE7E-52F8F461708C}" type="slidenum">
              <a:rPr lang="en-GB" sz="1200" smtClean="0"/>
              <a:pPr eaLnBrk="1" hangingPunct="1"/>
              <a:t>40</a:t>
            </a:fld>
            <a:endParaRPr lang="en-GB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747A33-DB15-4246-827C-06381BD108F9}" type="slidenum">
              <a:rPr lang="lt-LT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lt-L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25FD77-CAC4-499E-AF73-6BFE7676C1E2}" type="slidenum">
              <a:rPr lang="en-GB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GB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305F1-F03B-450E-A638-4FCA9E3E7EF9}" type="slidenum">
              <a:rPr lang="en-GB" altLang="en-US"/>
              <a:pPr/>
              <a:t>48</a:t>
            </a:fld>
            <a:endParaRPr lang="en-GB" alt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CC8BDCDC-CFFC-4F58-BDF7-07D4AE852A47}" type="slidenum">
              <a:rPr lang="en-US" altLang="en-US" sz="1200">
                <a:latin typeface="Times New Roman" pitchFamily="18" charset="0"/>
                <a:ea typeface="ＭＳ Ｐゴシック" pitchFamily="34" charset="-128"/>
              </a:rPr>
              <a:pPr algn="r"/>
              <a:t>48</a:t>
            </a:fld>
            <a:endParaRPr lang="en-US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 wrap="none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0F264-2551-45A6-8AFD-A7DB5E6EE028}" type="slidenum">
              <a:rPr lang="en-GB" altLang="en-US"/>
              <a:pPr/>
              <a:t>49</a:t>
            </a:fld>
            <a:endParaRPr lang="en-GB" altLang="en-US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F776E367-FD91-4DF9-84CC-51D29EA385BC}" type="slidenum">
              <a:rPr lang="en-US" altLang="en-US" sz="1200">
                <a:latin typeface="Times New Roman" pitchFamily="18" charset="0"/>
                <a:ea typeface="ＭＳ Ｐゴシック" pitchFamily="34" charset="-128"/>
              </a:rPr>
              <a:pPr algn="r"/>
              <a:t>49</a:t>
            </a:fld>
            <a:endParaRPr lang="en-US" altLang="en-US" sz="1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  <a:ln/>
        </p:spPr>
        <p:txBody>
          <a:bodyPr wrap="none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7CED6-66FF-4C51-8529-8FB3BCC92CB3}" type="slidenum">
              <a:rPr lang="en-GB"/>
              <a:pPr/>
              <a:t>18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9AAAC-1386-45F7-B292-1F861ABBEEF0}" type="slidenum">
              <a:rPr lang="en-GB"/>
              <a:pPr/>
              <a:t>19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86F8C-5EE6-4666-A32A-461528A83EE3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0AACB-B39F-47E4-AD8F-B7063723BBB1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13CF0-7D8C-4A61-84A3-B2EB16C698EC}" type="slidenum">
              <a:rPr lang="en-GB"/>
              <a:pPr/>
              <a:t>22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37AAB-7A9F-489A-9424-803C44C1B1DC}" type="slidenum">
              <a:rPr lang="en-GB"/>
              <a:pPr/>
              <a:t>23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63976-FF7C-4342-8619-60EB5855CACE}" type="slidenum">
              <a:rPr lang="en-GB"/>
              <a:pPr/>
              <a:t>24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896B-1458-410D-A1B2-D86A5E066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D239-CE4D-404E-9285-F7CBFCC7B2E1}" type="datetimeFigureOut">
              <a:rPr lang="lt-LT" smtClean="0"/>
              <a:pPr/>
              <a:t>2016.02.05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FFFA-B933-4265-B06A-2E45879CE83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Darnus vystymasis – mokykloje</a:t>
            </a:r>
            <a:endParaRPr lang="lt-L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6400800" cy="838944"/>
          </a:xfrm>
        </p:spPr>
        <p:txBody>
          <a:bodyPr>
            <a:normAutofit lnSpcReduction="10000"/>
          </a:bodyPr>
          <a:lstStyle/>
          <a:p>
            <a:r>
              <a:rPr lang="lt-L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Laima Galkutė</a:t>
            </a:r>
          </a:p>
          <a:p>
            <a:r>
              <a:rPr lang="lt-L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2016-02-04</a:t>
            </a:r>
            <a:endParaRPr lang="lt-L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3" descr="http://farm1.static.flickr.com/171/380379732_8d3a32bea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6247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136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XP\My Documents\Nuotraukos\Keliones\Amsterdamas-2007\PICT22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413848" cy="52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519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henewknowledgecology.files.wordpress.com/2011/04/fukushima-nuclear-power-p-001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387353" cy="392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demotix.com/sites/default/files/imagecache/large_652x488_scaled/photos/Evacuees-escape-towns-near-Fukushima-Nuclear-Power-Plant_629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4014469" cy="267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3338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elektronika.lt/_sys/storage/2010/03/07/vejo-jegain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48072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5573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99592" y="1556792"/>
            <a:ext cx="78486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Modernybė: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racionalumas, organizuotumas, aiškūs socialiniai vaidmenys, ekonomikos  produktyvumas, mokslo vaidmens didėjimas</a:t>
            </a:r>
          </a:p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Vėlyvoji („takioji“) modernybė</a:t>
            </a:r>
            <a:r>
              <a:rPr lang="lt-LT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neapibrėžtumas ir rizika, daugialypiai ryšiai, įvairovė/individualumas, refleksyvumas, inovacijos, kūrybingumas</a:t>
            </a:r>
          </a:p>
          <a:p>
            <a:endParaRPr lang="lt-LT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5">
                    <a:lumMod val="75000"/>
                  </a:schemeClr>
                </a:solidFill>
              </a:rPr>
              <a:t>Visuomenės transformacija</a:t>
            </a:r>
            <a:endParaRPr lang="lt-L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94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efoto.lt/files/images/6873/r%C5%ABk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768751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004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11205" y="1628800"/>
            <a:ext cx="762641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ts val="18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Darnaus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vystymosi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tikslas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užtikrinti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tinkamą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asmens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visuom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nės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gyvenimo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kokybę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dabar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ateityje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spcBef>
                <a:spcPts val="18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Darnus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vystymasis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grindžiamas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integraliu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požiūriu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į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ekonomikos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socialinę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raidą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bei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aplinkos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apsaugą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specifiškame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kultūros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kontekste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Darnaus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vystymosi švietimo tikslas – ugdyti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kompetencijas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svarbias profesinei ir visuomeninei veiklai bei asmens saviraiškai greitai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besikeičiančiame ir daugialypiais ryšiais pasižyminčiame pasaulyje.</a:t>
            </a:r>
          </a:p>
          <a:p>
            <a:pPr fontAlgn="base">
              <a:spcBef>
                <a:spcPts val="1200"/>
              </a:spcBef>
            </a:pPr>
            <a:r>
              <a:rPr lang="en-GB" sz="2400" dirty="0"/>
              <a:t> </a:t>
            </a:r>
            <a:endParaRPr lang="lt-LT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9175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Darnus vystymasis</a:t>
            </a:r>
            <a:endParaRPr lang="lt-LT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860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Gyvenimo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kokyb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ė</a:t>
            </a:r>
            <a:endParaRPr lang="en-US" sz="3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259632" y="1412776"/>
            <a:ext cx="655320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ateriali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j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reikmi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tenkinim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– 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ū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, mityb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ir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kit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 gyvenimo sąlyg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Š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vari, estetišk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aplink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ir saug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maist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inkam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 medicinos paslaug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 ir socialin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ė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saug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ult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ū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ros ir rekreacijos reikmi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tenkinim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ageidaujam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išsilavinim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ir darb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aviraišk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alyvavim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as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priimant ir įgyvendinant bendruomenei svarbius sprendimus ir kt.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yvenimo kokyb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ė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priklauso nuo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objektyvi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, 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ū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ding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ų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tam tikrai visuomenei ir laikme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č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iui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ž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mogaus pasirinkimo galimyb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ių.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684213" y="1628775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685800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rgbClr val="C00000"/>
                </a:solidFill>
                <a:latin typeface="Arial" pitchFamily="34" charset="0"/>
              </a:rPr>
              <a:t>Istorija (1)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35696" y="1484784"/>
            <a:ext cx="7086600" cy="2819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1972 m. </a:t>
            </a:r>
            <a:endParaRPr lang="en-GB" sz="20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Jungtini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Taut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konferencija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Ž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mogus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 ir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aplinka 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(Stokholmas, Švedija)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GB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Konferencijoje, skirtoje visuotin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ms ekologijos problemoms, pirm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ą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kart buvo pripa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ž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inta, jog egzistuoja ekonomikos augimo ribos, o ekologinių problem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sprendim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ą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b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ū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tina derinti su ekonomikos ir visuomen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ės plėtra.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685800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rgbClr val="C00000"/>
                </a:solidFill>
                <a:latin typeface="Arial" pitchFamily="34" charset="0"/>
              </a:rPr>
              <a:t>Istorija (2)</a:t>
            </a: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6858000" cy="2819400"/>
          </a:xfrm>
        </p:spPr>
        <p:txBody>
          <a:bodyPr>
            <a:normAutofit lnSpcReduction="10000"/>
          </a:bodyPr>
          <a:lstStyle/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1987 m.</a:t>
            </a:r>
            <a:endParaRPr lang="en-GB" sz="200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Pasaulio aplinkos ir p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lė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tros komisijos ataskaita</a:t>
            </a:r>
            <a:r>
              <a:rPr lang="en-US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ū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bendra ateitis</a:t>
            </a:r>
            <a:r>
              <a:rPr lang="en-US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Ataskaitoje y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patingai pa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žy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ta integrali 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darnaus vystymosi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prigimtis. D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mesys sveikatai, skurdo ma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ž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inimas, ekonomikos pl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tra ir teisingumo garantijos yra tokie pat būtini, kaip ir rūpinimasis aplinkos apsauga</a:t>
            </a:r>
            <a:r>
              <a:rPr lang="lt-LT" sz="2000" smtClean="0">
                <a:latin typeface="Arial" pitchFamily="34" charset="0"/>
                <a:cs typeface="Times New Roman" pitchFamily="18" charset="0"/>
              </a:rPr>
              <a:t>. </a:t>
            </a:r>
            <a:endParaRPr lang="en-US" sz="2000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Apie ką kalbėsime:</a:t>
            </a:r>
            <a:endParaRPr lang="lt-LT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420888"/>
            <a:ext cx="5987008" cy="1972816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Visuomenės darnaus vystymosi strategijos</a:t>
            </a:r>
          </a:p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Darnaus vystymosi projekcija švietime</a:t>
            </a:r>
          </a:p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Darni  mokykla</a:t>
            </a:r>
            <a:endParaRPr lang="lt-L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955576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rgbClr val="00B050"/>
                </a:solidFill>
                <a:latin typeface="Arial" pitchFamily="34" charset="0"/>
              </a:rPr>
              <a:t>Strategijos (1)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19250" y="1700213"/>
            <a:ext cx="6324600" cy="403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Globalus lygmuo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JT Darbotvarkė 21 (1992),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JT Tūkstantmečio plėtros tikslai (2000),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Johanesburgo įgyvendinimo planas (2002),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Rio+20: “Ateitis, kurios norime” (2012),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Darnaus vystymosi tikslai (2015).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Regiono lygmuo: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Baltijos jūros regiono darbotvarkė 21 (1998),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ES Darnaus vystymosi strategija (2001),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	Europa 2020 (2010).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1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1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1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1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1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1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1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1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1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1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1981200" y="2057400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1143000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rgbClr val="00B050"/>
                </a:solidFill>
                <a:latin typeface="Arial" pitchFamily="34" charset="0"/>
              </a:rPr>
              <a:t>Strategijos (2)</a:t>
            </a:r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92275" y="1628775"/>
            <a:ext cx="7451725" cy="46085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Nacionalinis lygmuo: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LR Nacionalinė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darnaus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vystymosi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strategija (2003),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Lietuva 2030 (2011),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2014-2020 m. nacionalinė pažangos programa (2012).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Vietos lygmuo: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Darbotvarkė 21 savivaldybėje, įmonėje, mokykloje.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Asmeninis lygmuo: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Gyvenimo būdo kaita.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lt-LT" sz="20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3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3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3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1143000"/>
          </a:xfrm>
        </p:spPr>
        <p:txBody>
          <a:bodyPr/>
          <a:lstStyle/>
          <a:p>
            <a:pPr eaLnBrk="1" hangingPunct="1"/>
            <a:r>
              <a:rPr lang="lt-LT" sz="3200" b="1" smtClean="0">
                <a:latin typeface="Arial" pitchFamily="34" charset="0"/>
              </a:rPr>
              <a:t>S</a:t>
            </a:r>
            <a:r>
              <a:rPr lang="en-US" sz="3200" b="1" smtClean="0">
                <a:latin typeface="Arial" pitchFamily="34" charset="0"/>
              </a:rPr>
              <a:t>iekiai</a:t>
            </a:r>
            <a:r>
              <a:rPr lang="lt-LT" sz="3200" b="1" smtClean="0">
                <a:latin typeface="Arial" pitchFamily="34" charset="0"/>
              </a:rPr>
              <a:t> (1)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68580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mtClean="0"/>
              <a:t>	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Tenkinant socialines reikmes</a:t>
            </a:r>
            <a:endParaRPr lang="lt-LT" sz="2000" b="1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kiekvienam žmogui suteikiama galimybė įgyti tinkamą išsilavinimą, gauti darbą ir užimti norimą vietą visuomenėje;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atsižvelgiama į įvairiapuses kultūros,saviraiškos ir rekreacijos reikmes;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visiems užtikrinamas tinkamas gyvenimo lygis bei sveikatai palanki aplinka;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vis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visuomenės sluoksni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atstovai įtraukiami į sprendim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ų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svarstym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ą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ir pri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mim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ą.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1143000"/>
          </a:xfrm>
        </p:spPr>
        <p:txBody>
          <a:bodyPr/>
          <a:lstStyle/>
          <a:p>
            <a:pPr eaLnBrk="1" hangingPunct="1"/>
            <a:r>
              <a:rPr lang="lt-LT" sz="3200" b="1" smtClean="0">
                <a:latin typeface="Arial" pitchFamily="34" charset="0"/>
              </a:rPr>
              <a:t>S</a:t>
            </a:r>
            <a:r>
              <a:rPr lang="en-US" sz="3200" b="1" smtClean="0">
                <a:latin typeface="Arial" pitchFamily="34" charset="0"/>
              </a:rPr>
              <a:t>iekiai</a:t>
            </a:r>
            <a:r>
              <a:rPr lang="lt-LT" sz="3200" b="1" smtClean="0">
                <a:latin typeface="Arial" pitchFamily="34" charset="0"/>
              </a:rPr>
              <a:t> (2)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6858000" cy="2743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mtClean="0"/>
              <a:t>	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Saugant ir gerinant  aplink</a:t>
            </a:r>
            <a:r>
              <a:rPr lang="lt-LT" sz="2000" b="1" smtClean="0">
                <a:solidFill>
                  <a:srgbClr val="000000"/>
                </a:solidFill>
                <a:latin typeface="Arial" pitchFamily="34" charset="0"/>
              </a:rPr>
              <a:t>ą</a:t>
            </a:r>
            <a:endParaRPr lang="en-GB" sz="2000" b="1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vertinama ir saugoma gamtos įvairovė;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tausojami gamtos ištekliai;</a:t>
            </a:r>
            <a:endParaRPr lang="en-GB" sz="200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aplinkos tarša nekelia pavojaus žmogaus sveikatai ir aplinkai;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mažinamas atliekų kiekis, jos perdirbamos ir pakartotinai panaudojamos</a:t>
            </a:r>
            <a:r>
              <a:rPr lang="lt-LT" sz="200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000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7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7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5486400" cy="1143000"/>
          </a:xfrm>
        </p:spPr>
        <p:txBody>
          <a:bodyPr/>
          <a:lstStyle/>
          <a:p>
            <a:pPr eaLnBrk="1" hangingPunct="1"/>
            <a:r>
              <a:rPr lang="lt-LT" sz="3200" b="1" smtClean="0">
                <a:latin typeface="Arial" pitchFamily="34" charset="0"/>
              </a:rPr>
              <a:t>S</a:t>
            </a:r>
            <a:r>
              <a:rPr lang="en-US" sz="3200" b="1" smtClean="0">
                <a:latin typeface="Arial" pitchFamily="34" charset="0"/>
              </a:rPr>
              <a:t>iekiai</a:t>
            </a:r>
            <a:r>
              <a:rPr lang="lt-LT" sz="3200" b="1" smtClean="0">
                <a:latin typeface="Arial" pitchFamily="34" charset="0"/>
              </a:rPr>
              <a:t> (3)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7162800" cy="2971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400" dirty="0" smtClean="0"/>
              <a:t>	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Skatinant  ekonomikos pl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ė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tr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</a:rPr>
              <a:t>ą</a:t>
            </a:r>
            <a:r>
              <a:rPr lang="lt-LT" sz="2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en-GB" sz="20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kuriama lanksti ir įvairiapusė ekonomika,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užtikrinanti pakankamai darbo vietų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siekiama energetikos efektyvumo, neatsinaujinantieji ištekliai keičiami atsinaujinančiaisiais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optimizuojamas gyvenviečių išdėstymas ir planavimas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plėtojamas visuomenin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 transportas</a:t>
            </a:r>
            <a:r>
              <a:rPr lang="lt-LT" sz="20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lt-LT" sz="2400" dirty="0" smtClean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1720" y="836712"/>
          <a:ext cx="5544617" cy="3816425"/>
        </p:xfrm>
        <a:graphic>
          <a:graphicData uri="http://schemas.openxmlformats.org/drawingml/2006/table">
            <a:tbl>
              <a:tblPr/>
              <a:tblGrid>
                <a:gridCol w="2231651"/>
                <a:gridCol w="1159538"/>
                <a:gridCol w="1076714"/>
                <a:gridCol w="1076714"/>
              </a:tblGrid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Praeitis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Dabartis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Ateitis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Kultūra (vertybės)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Socialinė plėtra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Ekonomika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Aplinkos apsauga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t-LT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D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arna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bendruomen</a:t>
            </a:r>
            <a:r>
              <a:rPr lang="lt-L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ėje</a:t>
            </a:r>
            <a:r>
              <a:rPr lang="lt-L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(1)</a:t>
            </a:r>
          </a:p>
        </p:txBody>
      </p:sp>
      <p:graphicFrame>
        <p:nvGraphicFramePr>
          <p:cNvPr id="225309" name="Group 29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7772400" cy="5139378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Darni bendruomenė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Nedarni bendruomenė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Prioritetas 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 gyvenimo kokybė ir ateities perspektyva.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Prioritetas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- vartojimas ir ekonomikos plėtra.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Efektyviai naudojami ištekliai ir mažinamas atliekų kiekis.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Neefektyviai naudojami ištekliai, išmetami dideli kiekiai atliekų.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Tarša sumažinta iki tokio lygio, kad nekeltų pavojaus aplinkai ir sveikatai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Tarša kelia pavojų žmonių sveikatai ar naikina gamtines sistemas.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Žmogaus sveikata yra saugoma kuriant saugią, švarią, malonią aplinką ir medicinos paslaugas, orientuotas į ligų prevenciją.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Daugelio žmonių sveikata yra bloga, kadangi jie yra priversti gyventi sveikatai nepalankiomis sąlygomis, medicinos paslaugos  yra sutelktos į ligų gydymą.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Gamtos įvairovė yra vertinama ir saugoma.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Gamtos įvairovė yra nevertinama ir nesaugoma.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68313" y="188913"/>
            <a:ext cx="8388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lt-L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D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arna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bendruomen</a:t>
            </a:r>
            <a:r>
              <a:rPr lang="lt-LT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ėje</a:t>
            </a:r>
            <a:r>
              <a:rPr lang="lt-L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(2)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227351" name="Group 23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7772400" cy="475742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Kiek įmanoma, bendruomenės reikmės yra tenkinamos naudojant vietos išteklius.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Bendruomenė reikmės tenkinamos pigiausiais atvežtiniais ištekliais.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Visiems užtikrinamas geros kokybės maistas, vanduo, pastogė ir energija ekonomiškai pagrįstomis kainomis.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Geros kokybės maistas, vanduo, pastogė ir energija brangiai kainuoja; daugelis žmonių gyvena prastomis sąlygomis ar neturi savo būsto.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Visi gali rasti patinkantį darbą daugiaplanėje ekonomikoje.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Daugelis žmonių yra bedarbiai, ar turi mažai apmokama, neužtikrintą darbą, neteikiantį galimybių saviraiškai.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Gerai išvystytas visuomeninis transportas.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Visuomeninis transportas apleistas, aukštos kainos, paprastai ir saugiai galima keliauti tik asmeniniu transportu.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1106488" y="4572000"/>
            <a:ext cx="6931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  <a:p>
            <a:pPr marL="342900" indent="-342900" algn="ctr" eaLnBrk="0" hangingPunct="0">
              <a:buClrTx/>
              <a:buSzTx/>
              <a:buFontTx/>
              <a:buNone/>
              <a:defRPr/>
            </a:pP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OptimaCE" charset="0"/>
            </a:endParaRP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85800" y="15240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latin typeface="Arial Unicode MS" pitchFamily="34" charset="-128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20725"/>
          </a:xfrm>
        </p:spPr>
        <p:txBody>
          <a:bodyPr/>
          <a:lstStyle/>
          <a:p>
            <a:pPr eaLnBrk="1" hangingPunct="1"/>
            <a:r>
              <a:rPr lang="lt-L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D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arna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bendruomen</a:t>
            </a:r>
            <a:r>
              <a:rPr lang="lt-L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ėje</a:t>
            </a:r>
            <a:r>
              <a:rPr lang="lt-L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(3)</a:t>
            </a:r>
          </a:p>
        </p:txBody>
      </p:sp>
      <p:graphicFrame>
        <p:nvGraphicFramePr>
          <p:cNvPr id="229399" name="Group 23"/>
          <p:cNvGraphicFramePr>
            <a:graphicFrameLocks noGrp="1"/>
          </p:cNvGraphicFramePr>
          <p:nvPr>
            <p:ph idx="1"/>
          </p:nvPr>
        </p:nvGraphicFramePr>
        <p:xfrm>
          <a:off x="684213" y="1557338"/>
          <a:ext cx="7772400" cy="475742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Žmonės nejaučia kriminogeninio pavojaus, nėra persekiojami dėl asmeninių įsitikinimų, tautybės ar lyties.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Didelis kriminogeninis pavojus, žmonės dažnai yra politinio, seksualinio smurto aukos.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Kiekvienas žmogus gali įgyti žinių, įgūdžių ir informacijos, kad galėtų tapti visaverčiu visuomenės nariu.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Švietimo kokybė yra žema, švietimo įstaigos blogai aprūpintos, informacija neprieinama visuomenei.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Visų visuomenės sluoksnių atstovai gali dalyvauti priimant bendruomenei svarbius sprendimus.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Realią valdžią turi privačius interesus ginančios grupės, neatstovaujančios visuomenės.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Visi turi lygias teises į kultūros reikmių tenkinimą, poilsį ir rekreaciją, nepažeidžiant aplinkosaugos interesų.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Tik turtingieji gali pasinaudoti poilsio ir rekreacijos galimybėmis.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lt-LT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arnaus vystymosi projekcija švietime</a:t>
            </a:r>
            <a:endParaRPr lang="lt-LT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Visuomenės darnaus vystymosi strategijos</a:t>
            </a:r>
            <a:endParaRPr lang="lt-LT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3991" y="1844824"/>
            <a:ext cx="784918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Jungtinių Tautų 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Darbotvarkė 21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(1992):</a:t>
            </a:r>
          </a:p>
          <a:p>
            <a:pPr lvl="1"/>
            <a:r>
              <a:rPr lang="lt-LT" sz="2400" dirty="0" smtClean="0">
                <a:latin typeface="Arial" pitchFamily="34" charset="0"/>
                <a:cs typeface="Arial" pitchFamily="34" charset="0"/>
              </a:rPr>
              <a:t>	35 skyrius „Mokslas darniam vystymuisi“; </a:t>
            </a:r>
          </a:p>
          <a:p>
            <a:pPr lvl="1"/>
            <a:r>
              <a:rPr lang="lt-LT" sz="2400" dirty="0" smtClean="0">
                <a:latin typeface="Arial" pitchFamily="34" charset="0"/>
                <a:cs typeface="Arial" pitchFamily="34" charset="0"/>
              </a:rPr>
              <a:t>	36 skyrius „Švietimo, visuomenės informavimo ir 	kvalifikacijos tobulinimo plėtotė“.  </a:t>
            </a:r>
          </a:p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Jungtinių Tautų Europos Ekonomikos Komisijos 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Darnaus vystymosi švietimo strategija</a:t>
            </a:r>
            <a:r>
              <a:rPr lang="lt-LT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(2005)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Europos Sąjunga: 2010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m. lapkričio 19 d.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Tarybos išvados dėl švietimo tvariam vystymuisi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2010/C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327/05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Globali veiklos programa (2015)</a:t>
            </a:r>
          </a:p>
          <a:p>
            <a:endParaRPr lang="lt-LT" sz="2000" dirty="0" smtClean="0"/>
          </a:p>
          <a:p>
            <a:endParaRPr lang="lt-LT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Pagrindiniai dokumentai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00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3991" y="2348880"/>
            <a:ext cx="712840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orientavimasis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į vertybes; 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holistinis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(visuminis) požiūris; 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refleksyvumas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ir į ateitį orientuotas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mąstymas;</a:t>
            </a:r>
          </a:p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kontekstualumas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; 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įvairių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dalininkų bendradarbiavimas ir partnerystė.</a:t>
            </a:r>
          </a:p>
          <a:p>
            <a:endParaRPr lang="lt-LT" sz="2000" dirty="0" smtClean="0"/>
          </a:p>
          <a:p>
            <a:endParaRPr lang="lt-LT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Darnaus vystymosi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55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9566" t="28297" r="11439" b="18629"/>
          <a:stretch>
            <a:fillRect/>
          </a:stretch>
        </p:blipFill>
        <p:spPr bwMode="auto">
          <a:xfrm>
            <a:off x="971600" y="1268760"/>
            <a:ext cx="75608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3991" y="1844824"/>
            <a:ext cx="712840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vertybių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pirmumą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svarbu, kad darniam vystymuisi būdingos vertybinės nuostatos būtų suprantamai apibrėžtos, aptariamos, apmąstomos, patikrinamos ir pritaikomos realiomis 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sąlygomis;</a:t>
            </a:r>
            <a:endParaRPr lang="lt-LT" sz="24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tarpdalykinį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požiūrį ir sistemiškumą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darnus vystymasis negali būti atskira disciplina ir turėtų būti integruotas į įvairius mokomuosius 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dalykus;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kritinį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mąstymą ir problemų sprendimą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ugdyti gebėjimą užtikrintai veikti, susidūrus su dilemomis ir darnaus vystymosi iššūkiais;</a:t>
            </a:r>
          </a:p>
          <a:p>
            <a:pPr>
              <a:spcBef>
                <a:spcPts val="1200"/>
              </a:spcBef>
            </a:pPr>
            <a:endParaRPr lang="lt-LT" sz="2000" dirty="0" smtClean="0"/>
          </a:p>
          <a:p>
            <a:endParaRPr lang="lt-LT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Darnas vysty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masis švietime reiškia: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6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3991" y="1628800"/>
            <a:ext cx="712840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vietos reikmių įžvalgas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nagrinėti ir vietos, ir globalias problemas, perteikiant jas suprantama kalba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lt-LT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visų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dalyvavimą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patys besimokantieji turėtų spręsti, kaip jie norėtų mokytis ir vertinti savo pasiekimus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;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endParaRPr lang="lt-LT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</a:rPr>
              <a:t>metodų </a:t>
            </a:r>
            <a:r>
              <a:rPr lang="lt-LT" sz="2400" b="1" dirty="0">
                <a:solidFill>
                  <a:srgbClr val="C00000"/>
                </a:solidFill>
                <a:latin typeface="Arial" pitchFamily="34" charset="0"/>
              </a:rPr>
              <a:t>daugialypiškumą</a:t>
            </a:r>
            <a:r>
              <a:rPr lang="lt-LT" sz="2400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– pasitelkti literatūrą, dailę, dramą, debatus, naudoti įvairius pedagogikos metodus; mokymą, grindžiamą žinių perteikimu turėtų keisti mokytojų ir besimokančiųjų bendradarbiavimas bei jį palaikanti švietimo institucijų dvasia</a:t>
            </a:r>
            <a:endParaRPr lang="lt-LT" sz="2400" b="1" dirty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ts val="1200"/>
              </a:spcBef>
            </a:pPr>
            <a:endParaRPr lang="lt-LT" sz="2000" dirty="0" smtClean="0"/>
          </a:p>
          <a:p>
            <a:endParaRPr lang="lt-LT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Darnas vysty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masis švietime reiškia: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36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96211" y="1833139"/>
            <a:ext cx="70564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Metodologinės kompetencijos:</a:t>
            </a:r>
          </a:p>
          <a:p>
            <a:pPr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- „instrumentinės“ – darniam vystymuisi palankiai veiklai įgyvendinti. </a:t>
            </a:r>
          </a:p>
          <a:p>
            <a:pPr>
              <a:spcBef>
                <a:spcPts val="1800"/>
              </a:spcBef>
            </a:pPr>
            <a:r>
              <a:rPr lang="lt-L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- transformuojamosios –  inicijuoti kokybinius pokyčius.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lt-LT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Socialinės kompetencijos</a:t>
            </a:r>
          </a:p>
          <a:p>
            <a:pPr>
              <a:spcBef>
                <a:spcPts val="1800"/>
              </a:spcBef>
            </a:pP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Asmenininės kompetencijos</a:t>
            </a:r>
            <a:endParaRPr lang="lt-LT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Darnaus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vystymosi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64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96211" y="1833139"/>
            <a:ext cx="70564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</a:pP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Mokymasis (žinių taikymas) įvairiuose realaus gyvenimo kontekstuose. 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Sprendimų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priėmimas neapibrėžtose situacijose (nesant išsamios informacijos).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Gebėjimas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valdyti kritines ir rizikingas situacijas.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Atsakinga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veikla.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Savigarba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veikloje.</a:t>
            </a:r>
          </a:p>
          <a:p>
            <a:pPr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Veikla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esant apribojimams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lt-LT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„Instrumentinės“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14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96211" y="1833139"/>
            <a:ext cx="705640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Kritinis mąstymas, gebėjimas formuluoti analizės reikalaujančius klausimus.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Sisteminis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mąstymas, reiškinių, problemų kompleksiškumo suvokimas.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Problemų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sprendimas, kliūčių įveikimas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Problemų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formulavimas, pokyčių valdymas.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Į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ateities perspektyvą orientuotas, kūrybiškas mąstymas.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Visuminis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požiūris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tarpda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l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ykinių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ryšių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supratimas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lt-LT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Transformuojamosios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69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96211" y="1833139"/>
            <a:ext cx="7056401" cy="36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Atsakinga veikla – vietos ir globaliu mastu.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Veikla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gerbiant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kitus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Suinteresuotų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grupių ir jų interesų identifikavimas.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Bendradarbiavimas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darbas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komandoje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Demokratškas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dalyvavimas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priimant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sprendimus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Derybos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ir sutarimo pasiekimas.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Įsipareigojimų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pasiskirstymas (subsidiarumas).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lt-LT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Socialinės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63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0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0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0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0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260815" y="1988840"/>
            <a:ext cx="7056401" cy="238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Pasitikėjimas savimi.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Saviraiška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ir komunikavimas.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Streso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valdymas.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Gebėjimas </a:t>
            </a:r>
            <a:r>
              <a:rPr lang="lt-LT" sz="2400" dirty="0">
                <a:solidFill>
                  <a:srgbClr val="000000"/>
                </a:solidFill>
                <a:latin typeface="Arial" pitchFamily="34" charset="0"/>
              </a:rPr>
              <a:t>identifikuoti ir svarstyti vertybines nuostatas</a:t>
            </a:r>
            <a:r>
              <a:rPr lang="lt-LT" sz="24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lt-LT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93560"/>
            <a:ext cx="8229600" cy="940966"/>
          </a:xfrm>
        </p:spPr>
        <p:txBody>
          <a:bodyPr>
            <a:normAutofit/>
          </a:bodyPr>
          <a:lstStyle/>
          <a:p>
            <a:pPr lvl="0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Asmeninės kompetencijos </a:t>
            </a:r>
            <a:endParaRPr lang="lt-LT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80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Gyvenimo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kokyb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ė</a:t>
            </a:r>
            <a:endParaRPr lang="en-US" sz="3200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403648" y="1628800"/>
            <a:ext cx="6553200" cy="284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aš esu laimingas?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galiu įgyvendinti savo siekius?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 galiu rasti tinkamą darbą?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galiu pasirinkti mano vertybes atitinkantį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gyvenimo būdą?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galiu patenkinti savo svarbiausias reikmes? </a:t>
            </a:r>
            <a:endParaRPr kumimoji="0" lang="lt-L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r galiu jaustis saugus savo bendruomenėje ir šeimoje?</a:t>
            </a:r>
            <a:r>
              <a:rPr kumimoji="0" lang="lt-L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057400" y="15240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defRPr/>
            </a:pPr>
            <a:endParaRPr lang="en-GB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buFont typeface="Wingdings" pitchFamily="2" charset="2"/>
              <a:buNone/>
              <a:defRPr/>
            </a:pP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39738" y="304800"/>
            <a:ext cx="8416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4400" b="1">
              <a:solidFill>
                <a:srgbClr val="0033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648" y="2276872"/>
            <a:ext cx="6934200" cy="187280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Kok</a:t>
            </a:r>
            <a:r>
              <a:rPr lang="lt-LT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</a:t>
            </a:r>
            <a:r>
              <a:rPr lang="lt-LT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ėtų būti ateities mokykla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lt-LT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lt-LT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Kokioje visuomenėje mes norėtume gyventi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lt-LT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03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2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8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76673"/>
            <a:ext cx="7772400" cy="1008112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Švietimo funkcijos</a:t>
            </a:r>
            <a:endParaRPr lang="lt-LT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560840" cy="3600400"/>
          </a:xfrm>
        </p:spPr>
        <p:txBody>
          <a:bodyPr>
            <a:normAutofit fontScale="92500"/>
          </a:bodyPr>
          <a:lstStyle/>
          <a:p>
            <a:pPr algn="l">
              <a:spcBef>
                <a:spcPct val="90000"/>
              </a:spcBef>
              <a:buClr>
                <a:srgbClr val="000000"/>
              </a:buClr>
            </a:pP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Humanistinė:       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plėtoti asmens galias ir vertybes. </a:t>
            </a:r>
          </a:p>
          <a:p>
            <a:pPr algn="l">
              <a:spcBef>
                <a:spcPct val="90000"/>
              </a:spcBef>
              <a:buClr>
                <a:srgbClr val="000000"/>
              </a:buClr>
            </a:pP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Profesinė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:            padėti įsitvirtinti darbo rinkoje.</a:t>
            </a:r>
            <a:endParaRPr lang="lt-LT" sz="2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spcBef>
                <a:spcPct val="90000"/>
              </a:spcBef>
              <a:buClr>
                <a:srgbClr val="000000"/>
              </a:buClr>
            </a:pP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Socialinė:            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skatinti suvokti</a:t>
            </a: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visuomenės raidos    		        procesus ir juose dalyvauti.</a:t>
            </a:r>
            <a:endParaRPr lang="lt-LT" sz="2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spcBef>
                <a:spcPct val="90000"/>
              </a:spcBef>
              <a:buClr>
                <a:srgbClr val="000000"/>
              </a:buClr>
            </a:pPr>
            <a:r>
              <a:rPr lang="lt-LT" sz="2600" b="1" dirty="0" err="1" smtClean="0">
                <a:solidFill>
                  <a:srgbClr val="000000"/>
                </a:solidFill>
                <a:latin typeface="Arial" pitchFamily="34" charset="0"/>
              </a:rPr>
              <a:t>Transformacinė</a:t>
            </a:r>
            <a:r>
              <a:rPr lang="lt-LT" sz="2600" b="1" dirty="0" smtClean="0">
                <a:solidFill>
                  <a:srgbClr val="000000"/>
                </a:solidFill>
                <a:latin typeface="Arial" pitchFamily="34" charset="0"/>
              </a:rPr>
              <a:t>:  </a:t>
            </a:r>
            <a:r>
              <a:rPr lang="lt-LT" sz="2600" dirty="0" smtClean="0">
                <a:solidFill>
                  <a:srgbClr val="000000"/>
                </a:solidFill>
                <a:latin typeface="Arial" pitchFamily="34" charset="0"/>
              </a:rPr>
              <a:t>inicijuoti pozityvius pokyčius  		                   pokyčius, kurti tobulesnį pasaulį.</a:t>
            </a:r>
            <a:endParaRPr lang="en-US" sz="26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endParaRPr lang="lt-L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Švietėjo kompetencijos</a:t>
            </a:r>
            <a:endParaRPr lang="lt-LT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76872"/>
            <a:ext cx="7200800" cy="1684784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Learning for the Future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Competences in Education for Sustainable Development, ECE/CEP/AC.13/2011, April 2011 </a:t>
            </a:r>
            <a:endParaRPr lang="lt-LT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677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38" y="1463675"/>
            <a:ext cx="4537075" cy="33416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lt-LT" sz="2200" dirty="0" smtClean="0">
                <a:latin typeface="+mn-lt"/>
              </a:rPr>
              <a:t/>
            </a:r>
            <a:br>
              <a:rPr lang="lt-LT" sz="2200" dirty="0" smtClean="0">
                <a:latin typeface="+mn-lt"/>
              </a:rPr>
            </a:br>
            <a:r>
              <a:rPr lang="lt-LT" sz="2200" dirty="0">
                <a:latin typeface="+mn-lt"/>
              </a:rPr>
              <a:t/>
            </a:r>
            <a:br>
              <a:rPr lang="lt-LT" sz="2200" dirty="0">
                <a:latin typeface="+mn-lt"/>
              </a:rPr>
            </a:b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   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lt-LT" sz="2200" dirty="0">
                <a:latin typeface="Arial" pitchFamily="34" charset="0"/>
                <a:cs typeface="Arial" pitchFamily="34" charset="0"/>
              </a:rPr>
              <a:t>Mes </a:t>
            </a:r>
            <a:r>
              <a:rPr lang="lt-LT" sz="2200" smtClean="0">
                <a:latin typeface="Arial" pitchFamily="34" charset="0"/>
                <a:cs typeface="Arial" pitchFamily="34" charset="0"/>
              </a:rPr>
              <a:t>rengiame mokinius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	profesijoms</a:t>
            </a:r>
            <a:r>
              <a:rPr lang="lt-LT" sz="2200" dirty="0">
                <a:latin typeface="Arial" pitchFamily="34" charset="0"/>
                <a:cs typeface="Arial" pitchFamily="34" charset="0"/>
              </a:rPr>
              <a:t>, kurių dar nėra,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naudotis technologijomis, 	kurios </a:t>
            </a:r>
            <a:r>
              <a:rPr lang="lt-LT" sz="2200" dirty="0">
                <a:latin typeface="Arial" pitchFamily="34" charset="0"/>
                <a:cs typeface="Arial" pitchFamily="34" charset="0"/>
              </a:rPr>
              <a:t>dar nesukurtos –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spręsti problemas,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kurios </a:t>
            </a:r>
            <a:r>
              <a:rPr lang="lt-LT" sz="2200" dirty="0">
                <a:latin typeface="Arial" pitchFamily="34" charset="0"/>
                <a:cs typeface="Arial" pitchFamily="34" charset="0"/>
              </a:rPr>
              <a:t>dar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lt-LT" sz="2200" dirty="0" smtClean="0">
                <a:latin typeface="Arial" pitchFamily="34" charset="0"/>
                <a:cs typeface="Arial" pitchFamily="34" charset="0"/>
              </a:rPr>
              <a:t>neįvardintos“.</a:t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  <a:br>
              <a:rPr lang="lt-LT" sz="2200" dirty="0" smtClean="0">
                <a:latin typeface="Arial" pitchFamily="34" charset="0"/>
                <a:cs typeface="Arial" pitchFamily="34" charset="0"/>
              </a:rPr>
            </a:br>
            <a:r>
              <a:rPr lang="lt-LT" sz="2200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lt-LT" sz="2000" i="1" dirty="0" smtClean="0">
                <a:latin typeface="Arial" pitchFamily="34" charset="0"/>
                <a:cs typeface="Arial" pitchFamily="34" charset="0"/>
              </a:rPr>
              <a:t>Ken </a:t>
            </a:r>
            <a:r>
              <a:rPr lang="lt-LT" sz="2000" i="1" dirty="0">
                <a:latin typeface="Arial" pitchFamily="34" charset="0"/>
                <a:cs typeface="Arial" pitchFamily="34" charset="0"/>
              </a:rPr>
              <a:t>Robinson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5" t="26907" r="39571" b="8641"/>
          <a:stretch>
            <a:fillRect/>
          </a:stretch>
        </p:blipFill>
        <p:spPr bwMode="auto">
          <a:xfrm>
            <a:off x="314325" y="1196975"/>
            <a:ext cx="39703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49825"/>
            <a:ext cx="110966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 descr="http://mastyk.wen.ru/image/app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505450"/>
            <a:ext cx="635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99591" y="2276872"/>
            <a:ext cx="762641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ts val="1800"/>
              </a:spcBef>
            </a:pP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Kompleksiškas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mąstymas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praktika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susiejant įvairius mokymosi kontekstus ir 	disciplinas;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aprėpiant įvairias kultūras ir požiūrius;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įžvelgiant įvairius sudėtingų reiškinių ir situacijų 	aspektus.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615950"/>
            <a:ext cx="8229600" cy="1019175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Švietėjo kompetencijos 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(1)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69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99591" y="2204864"/>
            <a:ext cx="77768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ts val="1800"/>
              </a:spcBef>
            </a:pP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spektyvos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numatymas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lt-LT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kritinė refleksija ir mokymasis iš</a:t>
            </a:r>
            <a:r>
              <a:rPr lang="lt-LT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praeities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base">
              <a:spcBef>
                <a:spcPts val="1800"/>
              </a:spcBef>
            </a:pPr>
            <a:r>
              <a:rPr lang="lt-LT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dabarties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situacijos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supratimas;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įvairių </a:t>
            </a:r>
            <a:r>
              <a:rPr lang="lt-LT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ateities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 alternatyvų ir jų realizavimo būdų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	įžvalga.</a:t>
            </a:r>
          </a:p>
          <a:p>
            <a:pPr fontAlgn="base">
              <a:spcBef>
                <a:spcPts val="1800"/>
              </a:spcBef>
            </a:pPr>
            <a:endParaRPr lang="lt-L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615950"/>
            <a:ext cx="8229600" cy="1019175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Švietėjo kompetencijos 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63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125538"/>
            <a:ext cx="813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lt-LT" sz="160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sz="1600" b="1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87014" y="2337048"/>
            <a:ext cx="7776865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ts val="1800"/>
              </a:spcBef>
            </a:pPr>
            <a:r>
              <a:rPr lang="lt-LT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Pokyčių </a:t>
            </a:r>
            <a:r>
              <a:rPr lang="lt-LT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įgyvendinimas: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švietėjo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vaidmens; </a:t>
            </a:r>
            <a:endParaRPr lang="lt-LT" sz="24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mokymo/mokymosi 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metodų ir </a:t>
            </a:r>
            <a:r>
              <a:rPr lang="lt-LT" sz="2400" dirty="0" smtClean="0">
                <a:latin typeface="Arial" pitchFamily="34" charset="0"/>
                <a:cs typeface="Arial" pitchFamily="34" charset="0"/>
              </a:rPr>
              <a:t>organizavimo;</a:t>
            </a:r>
          </a:p>
          <a:p>
            <a:pPr fontAlgn="base">
              <a:spcBef>
                <a:spcPts val="1800"/>
              </a:spcBef>
            </a:pPr>
            <a:r>
              <a:rPr lang="lt-LT" sz="2400" dirty="0" smtClean="0">
                <a:latin typeface="Arial" pitchFamily="34" charset="0"/>
                <a:cs typeface="Arial" pitchFamily="34" charset="0"/>
              </a:rPr>
              <a:t>	švietimo sistemos.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615950"/>
            <a:ext cx="8229600" cy="1019175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Švietėjo kompetencijos </a:t>
            </a:r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(3)</a:t>
            </a:r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9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0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4119" t="38075" r="16819" b="9363"/>
          <a:stretch/>
        </p:blipFill>
        <p:spPr>
          <a:xfrm rot="20651909">
            <a:off x="3502184" y="3253135"/>
            <a:ext cx="5887604" cy="3201451"/>
          </a:xfrm>
          <a:prstGeom prst="rect">
            <a:avLst/>
          </a:prstGeom>
          <a:effectLst>
            <a:reflection blurRad="6350" stA="50000" endA="300" endPos="55500" dist="38100" dir="5400000" sy="-100000" algn="bl" rotWithShape="0"/>
          </a:effec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304800" y="2263775"/>
            <a:ext cx="8077200" cy="1470025"/>
          </a:xfrm>
        </p:spPr>
        <p:txBody>
          <a:bodyPr/>
          <a:lstStyle/>
          <a:p>
            <a:r>
              <a:rPr lang="lt-LT" altLang="en-US" sz="2800" b="1" dirty="0" smtClean="0">
                <a:solidFill>
                  <a:srgbClr val="002060"/>
                </a:solidFill>
              </a:rPr>
              <a:t>Darnaus vystymosi švietimas po 2014 m.</a:t>
            </a:r>
            <a:r>
              <a:rPr lang="de-DE" altLang="en-US" sz="2800" b="1" dirty="0" smtClean="0">
                <a:solidFill>
                  <a:srgbClr val="002060"/>
                </a:solidFill>
              </a:rPr>
              <a:t/>
            </a:r>
            <a:br>
              <a:rPr lang="de-DE" altLang="en-US" sz="2800" b="1" dirty="0" smtClean="0">
                <a:solidFill>
                  <a:srgbClr val="002060"/>
                </a:solidFill>
              </a:rPr>
            </a:br>
            <a:r>
              <a:rPr lang="de-DE" altLang="en-US" sz="2000" b="1" dirty="0" smtClean="0">
                <a:solidFill>
                  <a:srgbClr val="002060"/>
                </a:solidFill>
              </a:rPr>
              <a:t>Global Action Programme</a:t>
            </a:r>
            <a:endParaRPr lang="en-US" alt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2053" name="Picture 2" descr="logo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7144" b="2597"/>
          <a:stretch>
            <a:fillRect/>
          </a:stretch>
        </p:blipFill>
        <p:spPr bwMode="auto">
          <a:xfrm>
            <a:off x="212725" y="288925"/>
            <a:ext cx="1371600" cy="1028700"/>
          </a:xfrm>
          <a:prstGeom prst="rect">
            <a:avLst/>
          </a:prstGeom>
          <a:solidFill>
            <a:schemeClr val="bg2">
              <a:alpha val="78038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Picture 10" descr="DESD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525" y="212725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990600" y="4953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lt-LT" altLang="en-US" sz="3600" b="1" i="1" dirty="0" smtClean="0">
                <a:solidFill>
                  <a:srgbClr val="0066FF"/>
                </a:solidFill>
              </a:rPr>
              <a:t>Programos tikslas</a:t>
            </a:r>
            <a:endParaRPr lang="en-US" altLang="en-US" sz="3600" b="1" i="1" kern="0" dirty="0" smtClean="0">
              <a:solidFill>
                <a:srgbClr val="00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764784"/>
            <a:ext cx="69342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lt-LT" altLang="en-US" b="1" i="1" dirty="0" smtClean="0">
                <a:solidFill>
                  <a:srgbClr val="002060"/>
                </a:solidFill>
              </a:rPr>
              <a:t>Pasitelkti švietimą darnaus vystymosi siekiams įgyvendinti</a:t>
            </a:r>
            <a:endParaRPr lang="en-GB" altLang="en-US" b="1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2651891"/>
          <a:ext cx="6934200" cy="32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5" name="Picture 10" descr="DES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420688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i="1" dirty="0" err="1" smtClean="0">
                <a:solidFill>
                  <a:srgbClr val="0066FF"/>
                </a:solidFill>
              </a:rPr>
              <a:t>Pri</a:t>
            </a:r>
            <a:r>
              <a:rPr lang="lt-LT" altLang="en-US" sz="3600" b="1" i="1" dirty="0" err="1" smtClean="0">
                <a:solidFill>
                  <a:srgbClr val="0066FF"/>
                </a:solidFill>
              </a:rPr>
              <a:t>oritetinės</a:t>
            </a:r>
            <a:r>
              <a:rPr lang="lt-LT" altLang="en-US" sz="3600" b="1" i="1" dirty="0" smtClean="0">
                <a:solidFill>
                  <a:srgbClr val="0066FF"/>
                </a:solidFill>
              </a:rPr>
              <a:t> sritys</a:t>
            </a:r>
            <a:endParaRPr lang="en-US" altLang="en-US" sz="3600" b="1" i="1" kern="0" dirty="0" smtClean="0">
              <a:solidFill>
                <a:srgbClr val="0066FF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97000"/>
          <a:ext cx="7086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803275" y="177800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224B50"/>
                </a:solidFill>
              </a:rPr>
              <a:t>1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90625" y="26035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i="1">
                <a:solidFill>
                  <a:srgbClr val="224B50"/>
                </a:solidFill>
              </a:rPr>
              <a:t>2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1320800" y="3427413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i="1">
                <a:solidFill>
                  <a:srgbClr val="224B50"/>
                </a:solidFill>
              </a:rPr>
              <a:t>3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1195388" y="4246563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i="1">
                <a:solidFill>
                  <a:srgbClr val="224B50"/>
                </a:solidFill>
              </a:rPr>
              <a:t>4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803275" y="5072063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i="1">
                <a:solidFill>
                  <a:srgbClr val="224B50"/>
                </a:solidFill>
              </a:rPr>
              <a:t>5</a:t>
            </a:r>
          </a:p>
        </p:txBody>
      </p:sp>
      <p:pic>
        <p:nvPicPr>
          <p:cNvPr id="7177" name="Picture 10" descr="DES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3" descr="http://www.savaite.lvjc.lt/uploads/cgblog/id87/clip_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9847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404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jogosmedis.lt/wp-content/uploads/2009/12/dry-cracked-grou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6967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33340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echnologijos.lt/upload/image/n/mokslas/gamta_ir_biologija/S-12011/nuotrauka-25334/city_of_smo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6247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017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andito.landyne.lt/foto/2006_07_21-23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9127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2892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XP\My Documents\Nuotraukos\Keliones\Norvegija-2006\28Geiranger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8407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6560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1178</Words>
  <Application>Microsoft Office PowerPoint</Application>
  <PresentationFormat>On-screen Show (4:3)</PresentationFormat>
  <Paragraphs>269</Paragraphs>
  <Slides>49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Darnus vystymasis – mokykloje</vt:lpstr>
      <vt:lpstr>Apie ką kalbėsime:</vt:lpstr>
      <vt:lpstr>Visuomenės darnaus vystymosi strategijos</vt:lpstr>
      <vt:lpstr>Gyvenimo kokybė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Visuomenės transformacija</vt:lpstr>
      <vt:lpstr>Slide 15</vt:lpstr>
      <vt:lpstr>Darnus vystymasis</vt:lpstr>
      <vt:lpstr>Gyvenimo kokybė</vt:lpstr>
      <vt:lpstr>Istorija (1)</vt:lpstr>
      <vt:lpstr>Istorija (2)</vt:lpstr>
      <vt:lpstr>Strategijos (1)</vt:lpstr>
      <vt:lpstr>Strategijos (2)</vt:lpstr>
      <vt:lpstr>Siekiai (1)</vt:lpstr>
      <vt:lpstr>Siekiai (2)</vt:lpstr>
      <vt:lpstr>Siekiai (3)</vt:lpstr>
      <vt:lpstr>Slide 25</vt:lpstr>
      <vt:lpstr>Darna bendruomenėje (1)</vt:lpstr>
      <vt:lpstr>Slide 27</vt:lpstr>
      <vt:lpstr>Darna bendruomenėje (3)</vt:lpstr>
      <vt:lpstr>Darnaus vystymosi projekcija švietime</vt:lpstr>
      <vt:lpstr>Pagrindiniai dokumentai</vt:lpstr>
      <vt:lpstr>Darnaus vystymosi principai</vt:lpstr>
      <vt:lpstr>Slide 32</vt:lpstr>
      <vt:lpstr>Darnas vystymasis švietime reiškia:</vt:lpstr>
      <vt:lpstr>Darnas vystymasis švietime reiškia:</vt:lpstr>
      <vt:lpstr>Darnaus vystymosi kompetencijos </vt:lpstr>
      <vt:lpstr>„Instrumentinės“ kompetencijos </vt:lpstr>
      <vt:lpstr>Transformuojamosios kompetencijos </vt:lpstr>
      <vt:lpstr>Socialinės kompetencijos </vt:lpstr>
      <vt:lpstr>Asmeninės kompetencijos </vt:lpstr>
      <vt:lpstr>Slide 40</vt:lpstr>
      <vt:lpstr>Švietimo funkcijos</vt:lpstr>
      <vt:lpstr>Švietėjo kompetencijos</vt:lpstr>
      <vt:lpstr>       „Mes rengiame mokinius   profesijoms, kurių dar nėra,     naudotis technologijomis,  kurios dar nesukurtos –     spręsti problemas, kurios dar  neįvardintos“.                                                                                   Ken Robinson </vt:lpstr>
      <vt:lpstr>Švietėjo kompetencijos (1)</vt:lpstr>
      <vt:lpstr>Švietėjo kompetencijos (2)</vt:lpstr>
      <vt:lpstr>Švietėjo kompetencijos (3)</vt:lpstr>
      <vt:lpstr>Darnaus vystymosi švietimas po 2014 m. Global Action Programme</vt:lpstr>
      <vt:lpstr>Slide 48</vt:lpstr>
      <vt:lpstr>Slide 49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Darnus vystymasis – mokykloje</dc:title>
  <dc:creator>LG</dc:creator>
  <cp:lastModifiedBy>LG</cp:lastModifiedBy>
  <cp:revision>11</cp:revision>
  <dcterms:created xsi:type="dcterms:W3CDTF">2016-02-04T06:40:50Z</dcterms:created>
  <dcterms:modified xsi:type="dcterms:W3CDTF">2016-02-05T08:12:08Z</dcterms:modified>
</cp:coreProperties>
</file>