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notesMasterIdLst>
    <p:notesMasterId r:id="rId41"/>
  </p:notesMasterIdLst>
  <p:handoutMasterIdLst>
    <p:handoutMasterId r:id="rId42"/>
  </p:handoutMasterIdLst>
  <p:sldIdLst>
    <p:sldId id="257" r:id="rId2"/>
    <p:sldId id="320" r:id="rId3"/>
    <p:sldId id="321" r:id="rId4"/>
    <p:sldId id="268" r:id="rId5"/>
    <p:sldId id="353" r:id="rId6"/>
    <p:sldId id="272" r:id="rId7"/>
    <p:sldId id="309" r:id="rId8"/>
    <p:sldId id="273" r:id="rId9"/>
    <p:sldId id="323" r:id="rId10"/>
    <p:sldId id="349" r:id="rId11"/>
    <p:sldId id="275" r:id="rId12"/>
    <p:sldId id="288" r:id="rId13"/>
    <p:sldId id="328" r:id="rId14"/>
    <p:sldId id="289" r:id="rId15"/>
    <p:sldId id="290" r:id="rId16"/>
    <p:sldId id="291" r:id="rId17"/>
    <p:sldId id="292" r:id="rId18"/>
    <p:sldId id="279" r:id="rId19"/>
    <p:sldId id="295" r:id="rId20"/>
    <p:sldId id="277" r:id="rId21"/>
    <p:sldId id="297" r:id="rId22"/>
    <p:sldId id="276" r:id="rId23"/>
    <p:sldId id="332" r:id="rId24"/>
    <p:sldId id="298" r:id="rId25"/>
    <p:sldId id="339" r:id="rId26"/>
    <p:sldId id="340" r:id="rId27"/>
    <p:sldId id="338" r:id="rId28"/>
    <p:sldId id="347" r:id="rId29"/>
    <p:sldId id="348" r:id="rId30"/>
    <p:sldId id="425" r:id="rId31"/>
    <p:sldId id="357" r:id="rId32"/>
    <p:sldId id="358" r:id="rId33"/>
    <p:sldId id="359" r:id="rId34"/>
    <p:sldId id="360" r:id="rId35"/>
    <p:sldId id="361" r:id="rId36"/>
    <p:sldId id="362" r:id="rId37"/>
    <p:sldId id="363" r:id="rId38"/>
    <p:sldId id="280" r:id="rId39"/>
    <p:sldId id="283" r:id="rId4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3392"/>
    <a:srgbClr val="F5A190"/>
    <a:srgbClr val="232323"/>
    <a:srgbClr val="707173"/>
    <a:srgbClr val="707073"/>
    <a:srgbClr val="23393A"/>
    <a:srgbClr val="474747"/>
    <a:srgbClr val="4CC483"/>
    <a:srgbClr val="4C4C4C"/>
    <a:srgbClr val="0034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97" autoAdjust="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312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0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1DC4E7-26AA-4A40-BF39-18F82A10CDA8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lt-LT"/>
        </a:p>
      </dgm:t>
    </dgm:pt>
    <dgm:pt modelId="{1E484CAF-9424-4317-BDFB-6C58AB800D61}">
      <dgm:prSet phldrT="[Tekstas]"/>
      <dgm:spPr/>
      <dgm:t>
        <a:bodyPr/>
        <a:lstStyle/>
        <a:p>
          <a:r>
            <a:rPr lang="lt-LT" dirty="0" smtClean="0"/>
            <a:t>Saugumas</a:t>
          </a:r>
          <a:endParaRPr lang="lt-LT" dirty="0"/>
        </a:p>
      </dgm:t>
    </dgm:pt>
    <dgm:pt modelId="{42F54C14-6D3D-4982-AD15-0A22E741EB20}" type="parTrans" cxnId="{B7E99FE5-F617-4607-85FF-7CF4346BE976}">
      <dgm:prSet/>
      <dgm:spPr/>
      <dgm:t>
        <a:bodyPr/>
        <a:lstStyle/>
        <a:p>
          <a:endParaRPr lang="lt-LT"/>
        </a:p>
      </dgm:t>
    </dgm:pt>
    <dgm:pt modelId="{7E731995-A0EB-41BB-8810-419C1A3CB917}" type="sibTrans" cxnId="{B7E99FE5-F617-4607-85FF-7CF4346BE976}">
      <dgm:prSet/>
      <dgm:spPr/>
      <dgm:t>
        <a:bodyPr/>
        <a:lstStyle/>
        <a:p>
          <a:endParaRPr lang="lt-LT"/>
        </a:p>
      </dgm:t>
    </dgm:pt>
    <dgm:pt modelId="{07D77CBD-EE43-4B5B-96B6-D83296492E00}">
      <dgm:prSet phldrT="[Tekstas]" custT="1"/>
      <dgm:spPr/>
      <dgm:t>
        <a:bodyPr/>
        <a:lstStyle/>
        <a:p>
          <a:r>
            <a:rPr lang="lt-LT" sz="1100" b="1" dirty="0" smtClean="0">
              <a:solidFill>
                <a:schemeClr val="bg1"/>
              </a:solidFill>
            </a:rPr>
            <a:t>Priklausymas </a:t>
          </a:r>
          <a:r>
            <a:rPr lang="lt-LT" sz="1100" b="1" dirty="0" err="1" smtClean="0">
              <a:solidFill>
                <a:schemeClr val="bg1"/>
              </a:solidFill>
            </a:rPr>
            <a:t>bendruo</a:t>
          </a:r>
          <a:r>
            <a:rPr lang="lt-LT" sz="1100" b="1" dirty="0" smtClean="0">
              <a:solidFill>
                <a:schemeClr val="bg1"/>
              </a:solidFill>
            </a:rPr>
            <a:t>-menei</a:t>
          </a:r>
          <a:endParaRPr lang="lt-LT" sz="1100" b="1" dirty="0">
            <a:solidFill>
              <a:schemeClr val="bg1"/>
            </a:solidFill>
          </a:endParaRPr>
        </a:p>
      </dgm:t>
    </dgm:pt>
    <dgm:pt modelId="{86F12F7F-A81C-43DE-8549-357EC9F08F9B}" type="parTrans" cxnId="{1DB9B521-E177-4437-BE59-57F6B4198763}">
      <dgm:prSet/>
      <dgm:spPr/>
      <dgm:t>
        <a:bodyPr/>
        <a:lstStyle/>
        <a:p>
          <a:endParaRPr lang="lt-LT"/>
        </a:p>
      </dgm:t>
    </dgm:pt>
    <dgm:pt modelId="{937062F9-9DA0-413F-9579-8ABA4B930693}" type="sibTrans" cxnId="{1DB9B521-E177-4437-BE59-57F6B4198763}">
      <dgm:prSet/>
      <dgm:spPr/>
      <dgm:t>
        <a:bodyPr/>
        <a:lstStyle/>
        <a:p>
          <a:endParaRPr lang="lt-LT"/>
        </a:p>
      </dgm:t>
    </dgm:pt>
    <dgm:pt modelId="{FA4DB74E-8CDC-4612-AE9D-66280989C29B}">
      <dgm:prSet phldrT="[Tekstas]"/>
      <dgm:spPr/>
      <dgm:t>
        <a:bodyPr/>
        <a:lstStyle/>
        <a:p>
          <a:r>
            <a:rPr lang="lt-LT" dirty="0" smtClean="0"/>
            <a:t>Privatumas</a:t>
          </a:r>
          <a:endParaRPr lang="lt-LT" dirty="0"/>
        </a:p>
      </dgm:t>
    </dgm:pt>
    <dgm:pt modelId="{5BB51B1C-6B81-4BE2-8B9E-93617A3A12A0}" type="parTrans" cxnId="{21A1C8E2-D4B2-442A-8F6F-0A14BD7D8FA4}">
      <dgm:prSet/>
      <dgm:spPr/>
      <dgm:t>
        <a:bodyPr/>
        <a:lstStyle/>
        <a:p>
          <a:endParaRPr lang="lt-LT"/>
        </a:p>
      </dgm:t>
    </dgm:pt>
    <dgm:pt modelId="{5D2922FA-CEA3-420A-B34A-F7F8E4D67A54}" type="sibTrans" cxnId="{21A1C8E2-D4B2-442A-8F6F-0A14BD7D8FA4}">
      <dgm:prSet/>
      <dgm:spPr/>
      <dgm:t>
        <a:bodyPr/>
        <a:lstStyle/>
        <a:p>
          <a:endParaRPr lang="lt-LT"/>
        </a:p>
      </dgm:t>
    </dgm:pt>
    <dgm:pt modelId="{D6175B44-CDD2-4CDD-955D-6319AEEC0068}">
      <dgm:prSet phldrT="[Tekstas]"/>
      <dgm:spPr/>
      <dgm:t>
        <a:bodyPr/>
        <a:lstStyle/>
        <a:p>
          <a:r>
            <a:rPr lang="lt-LT" dirty="0" smtClean="0"/>
            <a:t>Refleksija </a:t>
          </a:r>
          <a:endParaRPr lang="lt-LT" dirty="0"/>
        </a:p>
      </dgm:t>
    </dgm:pt>
    <dgm:pt modelId="{13898798-C4BC-44BA-A9C9-B4D54E4AD1AB}" type="parTrans" cxnId="{34ED2F24-D9CB-44A4-87FF-80700F6E2BFC}">
      <dgm:prSet/>
      <dgm:spPr/>
      <dgm:t>
        <a:bodyPr/>
        <a:lstStyle/>
        <a:p>
          <a:endParaRPr lang="lt-LT"/>
        </a:p>
      </dgm:t>
    </dgm:pt>
    <dgm:pt modelId="{44A5396E-1C7D-4D4E-870B-2502A1E17B0E}" type="sibTrans" cxnId="{34ED2F24-D9CB-44A4-87FF-80700F6E2BFC}">
      <dgm:prSet/>
      <dgm:spPr/>
      <dgm:t>
        <a:bodyPr/>
        <a:lstStyle/>
        <a:p>
          <a:endParaRPr lang="lt-LT"/>
        </a:p>
      </dgm:t>
    </dgm:pt>
    <dgm:pt modelId="{70A93267-5E5C-4D93-940A-09D3B4B71E85}">
      <dgm:prSet phldrT="[Tekstas]"/>
      <dgm:spPr/>
      <dgm:t>
        <a:bodyPr/>
        <a:lstStyle/>
        <a:p>
          <a:r>
            <a:rPr lang="lt-LT" dirty="0" smtClean="0"/>
            <a:t>Dėmesys </a:t>
          </a:r>
          <a:endParaRPr lang="lt-LT" dirty="0"/>
        </a:p>
      </dgm:t>
    </dgm:pt>
    <dgm:pt modelId="{596B8DBD-B788-42FA-AB38-20EA83FEE48A}" type="parTrans" cxnId="{2268F3DF-C07C-442B-B8AE-6DEE6F3FD950}">
      <dgm:prSet/>
      <dgm:spPr/>
      <dgm:t>
        <a:bodyPr/>
        <a:lstStyle/>
        <a:p>
          <a:endParaRPr lang="lt-LT"/>
        </a:p>
      </dgm:t>
    </dgm:pt>
    <dgm:pt modelId="{B6E3DBBE-FCB7-4952-90C0-46BA8AD67E6C}" type="sibTrans" cxnId="{2268F3DF-C07C-442B-B8AE-6DEE6F3FD950}">
      <dgm:prSet/>
      <dgm:spPr/>
      <dgm:t>
        <a:bodyPr/>
        <a:lstStyle/>
        <a:p>
          <a:endParaRPr lang="lt-LT"/>
        </a:p>
      </dgm:t>
    </dgm:pt>
    <dgm:pt modelId="{DDBE3A14-9D52-4A75-8964-80FEE05499FC}">
      <dgm:prSet/>
      <dgm:spPr/>
      <dgm:t>
        <a:bodyPr/>
        <a:lstStyle/>
        <a:p>
          <a:r>
            <a:rPr lang="lt-LT" dirty="0" smtClean="0"/>
            <a:t>Savo gyvenimo kontrolė </a:t>
          </a:r>
          <a:endParaRPr lang="lt-LT" dirty="0"/>
        </a:p>
      </dgm:t>
    </dgm:pt>
    <dgm:pt modelId="{74A8DE75-7C16-436D-93EC-1D14D42E0C5F}" type="parTrans" cxnId="{6EFF26A5-0A0C-45C0-AB6A-FCC96EAC7285}">
      <dgm:prSet/>
      <dgm:spPr/>
      <dgm:t>
        <a:bodyPr/>
        <a:lstStyle/>
        <a:p>
          <a:endParaRPr lang="lt-LT"/>
        </a:p>
      </dgm:t>
    </dgm:pt>
    <dgm:pt modelId="{4F14C505-D3CC-426B-8573-4D73BC043980}" type="sibTrans" cxnId="{6EFF26A5-0A0C-45C0-AB6A-FCC96EAC7285}">
      <dgm:prSet/>
      <dgm:spPr/>
      <dgm:t>
        <a:bodyPr/>
        <a:lstStyle/>
        <a:p>
          <a:endParaRPr lang="lt-LT"/>
        </a:p>
      </dgm:t>
    </dgm:pt>
    <dgm:pt modelId="{7A6C21EC-E5AF-4FBE-A7AE-71F92ED46589}">
      <dgm:prSet/>
      <dgm:spPr/>
      <dgm:t>
        <a:bodyPr/>
        <a:lstStyle/>
        <a:p>
          <a:r>
            <a:rPr lang="lt-LT" dirty="0" smtClean="0"/>
            <a:t>Pasiekimai ir augimas</a:t>
          </a:r>
          <a:endParaRPr lang="lt-LT" dirty="0"/>
        </a:p>
      </dgm:t>
    </dgm:pt>
    <dgm:pt modelId="{0C3E1AEE-517F-4379-B0C3-40515667D59E}" type="parTrans" cxnId="{984EA4C0-E10E-4FA8-AF1D-7A2F7ED95919}">
      <dgm:prSet/>
      <dgm:spPr/>
      <dgm:t>
        <a:bodyPr/>
        <a:lstStyle/>
        <a:p>
          <a:endParaRPr lang="lt-LT"/>
        </a:p>
      </dgm:t>
    </dgm:pt>
    <dgm:pt modelId="{DFB99009-62FC-4EA9-92BA-9B58FC0A80DA}" type="sibTrans" cxnId="{984EA4C0-E10E-4FA8-AF1D-7A2F7ED95919}">
      <dgm:prSet/>
      <dgm:spPr/>
      <dgm:t>
        <a:bodyPr/>
        <a:lstStyle/>
        <a:p>
          <a:endParaRPr lang="lt-LT"/>
        </a:p>
      </dgm:t>
    </dgm:pt>
    <dgm:pt modelId="{73853986-94B6-49A2-A732-D4728EBBF7D5}" type="pres">
      <dgm:prSet presAssocID="{FE1DC4E7-26AA-4A40-BF39-18F82A10CDA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CAB9F71D-FBA5-42A0-A759-30755AB9C40D}" type="pres">
      <dgm:prSet presAssocID="{7A6C21EC-E5AF-4FBE-A7AE-71F92ED46589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6ACB2A46-F5D4-4FEE-AC53-7DDCB8C2B8E0}" type="pres">
      <dgm:prSet presAssocID="{DFB99009-62FC-4EA9-92BA-9B58FC0A80DA}" presName="sibTrans" presStyleLbl="sibTrans2D1" presStyleIdx="0" presStyleCnt="7"/>
      <dgm:spPr/>
      <dgm:t>
        <a:bodyPr/>
        <a:lstStyle/>
        <a:p>
          <a:endParaRPr lang="lt-LT"/>
        </a:p>
      </dgm:t>
    </dgm:pt>
    <dgm:pt modelId="{39817A59-CA5A-48D2-8611-F352D06E2EC8}" type="pres">
      <dgm:prSet presAssocID="{DFB99009-62FC-4EA9-92BA-9B58FC0A80DA}" presName="connectorText" presStyleLbl="sibTrans2D1" presStyleIdx="0" presStyleCnt="7"/>
      <dgm:spPr/>
      <dgm:t>
        <a:bodyPr/>
        <a:lstStyle/>
        <a:p>
          <a:endParaRPr lang="lt-LT"/>
        </a:p>
      </dgm:t>
    </dgm:pt>
    <dgm:pt modelId="{3524AC6C-4892-447A-A939-EC9A6C19DBE2}" type="pres">
      <dgm:prSet presAssocID="{1E484CAF-9424-4317-BDFB-6C58AB800D61}" presName="node" presStyleLbl="node1" presStyleIdx="1" presStyleCnt="7" custRadScaleRad="100026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87B0BFF1-89BE-4CBB-8F5B-A3C8596CE34D}" type="pres">
      <dgm:prSet presAssocID="{7E731995-A0EB-41BB-8810-419C1A3CB917}" presName="sibTrans" presStyleLbl="sibTrans2D1" presStyleIdx="1" presStyleCnt="7"/>
      <dgm:spPr/>
      <dgm:t>
        <a:bodyPr/>
        <a:lstStyle/>
        <a:p>
          <a:endParaRPr lang="lt-LT"/>
        </a:p>
      </dgm:t>
    </dgm:pt>
    <dgm:pt modelId="{45432CC7-A028-419C-B89C-3CC4E20D1F28}" type="pres">
      <dgm:prSet presAssocID="{7E731995-A0EB-41BB-8810-419C1A3CB917}" presName="connectorText" presStyleLbl="sibTrans2D1" presStyleIdx="1" presStyleCnt="7"/>
      <dgm:spPr/>
      <dgm:t>
        <a:bodyPr/>
        <a:lstStyle/>
        <a:p>
          <a:endParaRPr lang="lt-LT"/>
        </a:p>
      </dgm:t>
    </dgm:pt>
    <dgm:pt modelId="{0181BAF6-FF66-4D7B-B574-1FDD413FD29B}" type="pres">
      <dgm:prSet presAssocID="{DDBE3A14-9D52-4A75-8964-80FEE05499FC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5E45FE93-871D-43FB-B22E-8E0232BB671F}" type="pres">
      <dgm:prSet presAssocID="{4F14C505-D3CC-426B-8573-4D73BC043980}" presName="sibTrans" presStyleLbl="sibTrans2D1" presStyleIdx="2" presStyleCnt="7"/>
      <dgm:spPr/>
      <dgm:t>
        <a:bodyPr/>
        <a:lstStyle/>
        <a:p>
          <a:endParaRPr lang="lt-LT"/>
        </a:p>
      </dgm:t>
    </dgm:pt>
    <dgm:pt modelId="{2E6A9C15-9979-42FA-A8F1-C676B87FB386}" type="pres">
      <dgm:prSet presAssocID="{4F14C505-D3CC-426B-8573-4D73BC043980}" presName="connectorText" presStyleLbl="sibTrans2D1" presStyleIdx="2" presStyleCnt="7"/>
      <dgm:spPr/>
      <dgm:t>
        <a:bodyPr/>
        <a:lstStyle/>
        <a:p>
          <a:endParaRPr lang="lt-LT"/>
        </a:p>
      </dgm:t>
    </dgm:pt>
    <dgm:pt modelId="{CADD4DEE-B8EF-4763-BE03-BF72CA47C33B}" type="pres">
      <dgm:prSet presAssocID="{07D77CBD-EE43-4B5B-96B6-D83296492E00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09F2AB7F-B83D-41FB-A0A5-26FCD768A963}" type="pres">
      <dgm:prSet presAssocID="{937062F9-9DA0-413F-9579-8ABA4B930693}" presName="sibTrans" presStyleLbl="sibTrans2D1" presStyleIdx="3" presStyleCnt="7"/>
      <dgm:spPr/>
      <dgm:t>
        <a:bodyPr/>
        <a:lstStyle/>
        <a:p>
          <a:endParaRPr lang="lt-LT"/>
        </a:p>
      </dgm:t>
    </dgm:pt>
    <dgm:pt modelId="{A61719D6-09B9-45C1-A2D7-2410A4ABC345}" type="pres">
      <dgm:prSet presAssocID="{937062F9-9DA0-413F-9579-8ABA4B930693}" presName="connectorText" presStyleLbl="sibTrans2D1" presStyleIdx="3" presStyleCnt="7"/>
      <dgm:spPr/>
      <dgm:t>
        <a:bodyPr/>
        <a:lstStyle/>
        <a:p>
          <a:endParaRPr lang="lt-LT"/>
        </a:p>
      </dgm:t>
    </dgm:pt>
    <dgm:pt modelId="{C75F880E-4D34-4681-8C77-B18C7CCEA2C9}" type="pres">
      <dgm:prSet presAssocID="{FA4DB74E-8CDC-4612-AE9D-66280989C29B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D096B076-C103-4E79-BD96-D43344D24B6D}" type="pres">
      <dgm:prSet presAssocID="{5D2922FA-CEA3-420A-B34A-F7F8E4D67A54}" presName="sibTrans" presStyleLbl="sibTrans2D1" presStyleIdx="4" presStyleCnt="7"/>
      <dgm:spPr/>
      <dgm:t>
        <a:bodyPr/>
        <a:lstStyle/>
        <a:p>
          <a:endParaRPr lang="lt-LT"/>
        </a:p>
      </dgm:t>
    </dgm:pt>
    <dgm:pt modelId="{D57117DD-C48A-4BD6-B92D-C10E4D2DA6BE}" type="pres">
      <dgm:prSet presAssocID="{5D2922FA-CEA3-420A-B34A-F7F8E4D67A54}" presName="connectorText" presStyleLbl="sibTrans2D1" presStyleIdx="4" presStyleCnt="7"/>
      <dgm:spPr/>
      <dgm:t>
        <a:bodyPr/>
        <a:lstStyle/>
        <a:p>
          <a:endParaRPr lang="lt-LT"/>
        </a:p>
      </dgm:t>
    </dgm:pt>
    <dgm:pt modelId="{5293A666-1FE7-4D8F-8691-6CB8B3F6BCF4}" type="pres">
      <dgm:prSet presAssocID="{D6175B44-CDD2-4CDD-955D-6319AEEC0068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6D47CDB8-7F3C-4F8C-828B-A9EA6DE6417E}" type="pres">
      <dgm:prSet presAssocID="{44A5396E-1C7D-4D4E-870B-2502A1E17B0E}" presName="sibTrans" presStyleLbl="sibTrans2D1" presStyleIdx="5" presStyleCnt="7"/>
      <dgm:spPr/>
      <dgm:t>
        <a:bodyPr/>
        <a:lstStyle/>
        <a:p>
          <a:endParaRPr lang="lt-LT"/>
        </a:p>
      </dgm:t>
    </dgm:pt>
    <dgm:pt modelId="{57B72678-9F2C-4F1E-8550-341CFAC5AFFF}" type="pres">
      <dgm:prSet presAssocID="{44A5396E-1C7D-4D4E-870B-2502A1E17B0E}" presName="connectorText" presStyleLbl="sibTrans2D1" presStyleIdx="5" presStyleCnt="7"/>
      <dgm:spPr/>
      <dgm:t>
        <a:bodyPr/>
        <a:lstStyle/>
        <a:p>
          <a:endParaRPr lang="lt-LT"/>
        </a:p>
      </dgm:t>
    </dgm:pt>
    <dgm:pt modelId="{E20CF5D8-2DFB-4682-BBAB-CAB67B2BFF97}" type="pres">
      <dgm:prSet presAssocID="{70A93267-5E5C-4D93-940A-09D3B4B71E85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EE4784AA-F4E6-4AAF-AE6E-ABF7A1620930}" type="pres">
      <dgm:prSet presAssocID="{B6E3DBBE-FCB7-4952-90C0-46BA8AD67E6C}" presName="sibTrans" presStyleLbl="sibTrans2D1" presStyleIdx="6" presStyleCnt="7"/>
      <dgm:spPr/>
      <dgm:t>
        <a:bodyPr/>
        <a:lstStyle/>
        <a:p>
          <a:endParaRPr lang="lt-LT"/>
        </a:p>
      </dgm:t>
    </dgm:pt>
    <dgm:pt modelId="{215E7CFD-B9DC-4ED1-9FEB-B1292B18E3D4}" type="pres">
      <dgm:prSet presAssocID="{B6E3DBBE-FCB7-4952-90C0-46BA8AD67E6C}" presName="connectorText" presStyleLbl="sibTrans2D1" presStyleIdx="6" presStyleCnt="7"/>
      <dgm:spPr/>
      <dgm:t>
        <a:bodyPr/>
        <a:lstStyle/>
        <a:p>
          <a:endParaRPr lang="lt-LT"/>
        </a:p>
      </dgm:t>
    </dgm:pt>
  </dgm:ptLst>
  <dgm:cxnLst>
    <dgm:cxn modelId="{6BB04F5F-61C0-4D62-91D2-5034A4F7DC64}" type="presOf" srcId="{5D2922FA-CEA3-420A-B34A-F7F8E4D67A54}" destId="{D57117DD-C48A-4BD6-B92D-C10E4D2DA6BE}" srcOrd="1" destOrd="0" presId="urn:microsoft.com/office/officeart/2005/8/layout/cycle2"/>
    <dgm:cxn modelId="{99879D5B-E2C7-42F5-A5D8-3D8D37F65E3B}" type="presOf" srcId="{70A93267-5E5C-4D93-940A-09D3B4B71E85}" destId="{E20CF5D8-2DFB-4682-BBAB-CAB67B2BFF97}" srcOrd="0" destOrd="0" presId="urn:microsoft.com/office/officeart/2005/8/layout/cycle2"/>
    <dgm:cxn modelId="{21A1C8E2-D4B2-442A-8F6F-0A14BD7D8FA4}" srcId="{FE1DC4E7-26AA-4A40-BF39-18F82A10CDA8}" destId="{FA4DB74E-8CDC-4612-AE9D-66280989C29B}" srcOrd="4" destOrd="0" parTransId="{5BB51B1C-6B81-4BE2-8B9E-93617A3A12A0}" sibTransId="{5D2922FA-CEA3-420A-B34A-F7F8E4D67A54}"/>
    <dgm:cxn modelId="{B4A4B830-C4A0-4122-9EBF-9123D5E7A7B1}" type="presOf" srcId="{DDBE3A14-9D52-4A75-8964-80FEE05499FC}" destId="{0181BAF6-FF66-4D7B-B574-1FDD413FD29B}" srcOrd="0" destOrd="0" presId="urn:microsoft.com/office/officeart/2005/8/layout/cycle2"/>
    <dgm:cxn modelId="{8053E518-6516-481B-AE92-FC797E102EF9}" type="presOf" srcId="{4F14C505-D3CC-426B-8573-4D73BC043980}" destId="{2E6A9C15-9979-42FA-A8F1-C676B87FB386}" srcOrd="1" destOrd="0" presId="urn:microsoft.com/office/officeart/2005/8/layout/cycle2"/>
    <dgm:cxn modelId="{D8F14F74-FDEF-45B5-8D3F-BCBC761BB1FA}" type="presOf" srcId="{1E484CAF-9424-4317-BDFB-6C58AB800D61}" destId="{3524AC6C-4892-447A-A939-EC9A6C19DBE2}" srcOrd="0" destOrd="0" presId="urn:microsoft.com/office/officeart/2005/8/layout/cycle2"/>
    <dgm:cxn modelId="{E367B6DD-B132-436D-B35D-8914B5941C01}" type="presOf" srcId="{44A5396E-1C7D-4D4E-870B-2502A1E17B0E}" destId="{6D47CDB8-7F3C-4F8C-828B-A9EA6DE6417E}" srcOrd="0" destOrd="0" presId="urn:microsoft.com/office/officeart/2005/8/layout/cycle2"/>
    <dgm:cxn modelId="{1DF83F3A-2FB7-4A99-BFB3-9980CE25A814}" type="presOf" srcId="{D6175B44-CDD2-4CDD-955D-6319AEEC0068}" destId="{5293A666-1FE7-4D8F-8691-6CB8B3F6BCF4}" srcOrd="0" destOrd="0" presId="urn:microsoft.com/office/officeart/2005/8/layout/cycle2"/>
    <dgm:cxn modelId="{E35925FB-B346-4FC3-A54E-E47B7AD11267}" type="presOf" srcId="{44A5396E-1C7D-4D4E-870B-2502A1E17B0E}" destId="{57B72678-9F2C-4F1E-8550-341CFAC5AFFF}" srcOrd="1" destOrd="0" presId="urn:microsoft.com/office/officeart/2005/8/layout/cycle2"/>
    <dgm:cxn modelId="{CFC4CFAD-FFDF-45E0-A0CD-F8C64807E041}" type="presOf" srcId="{7E731995-A0EB-41BB-8810-419C1A3CB917}" destId="{87B0BFF1-89BE-4CBB-8F5B-A3C8596CE34D}" srcOrd="0" destOrd="0" presId="urn:microsoft.com/office/officeart/2005/8/layout/cycle2"/>
    <dgm:cxn modelId="{4F22F5CE-AE31-4522-8002-74D05DED8E2A}" type="presOf" srcId="{7E731995-A0EB-41BB-8810-419C1A3CB917}" destId="{45432CC7-A028-419C-B89C-3CC4E20D1F28}" srcOrd="1" destOrd="0" presId="urn:microsoft.com/office/officeart/2005/8/layout/cycle2"/>
    <dgm:cxn modelId="{3CEDC546-B904-4530-A86A-32724471863A}" type="presOf" srcId="{FE1DC4E7-26AA-4A40-BF39-18F82A10CDA8}" destId="{73853986-94B6-49A2-A732-D4728EBBF7D5}" srcOrd="0" destOrd="0" presId="urn:microsoft.com/office/officeart/2005/8/layout/cycle2"/>
    <dgm:cxn modelId="{25200E5A-F72A-458D-9E27-6537F49528DA}" type="presOf" srcId="{5D2922FA-CEA3-420A-B34A-F7F8E4D67A54}" destId="{D096B076-C103-4E79-BD96-D43344D24B6D}" srcOrd="0" destOrd="0" presId="urn:microsoft.com/office/officeart/2005/8/layout/cycle2"/>
    <dgm:cxn modelId="{689A60C5-8A1F-475A-97EF-98EC97B18E57}" type="presOf" srcId="{B6E3DBBE-FCB7-4952-90C0-46BA8AD67E6C}" destId="{EE4784AA-F4E6-4AAF-AE6E-ABF7A1620930}" srcOrd="0" destOrd="0" presId="urn:microsoft.com/office/officeart/2005/8/layout/cycle2"/>
    <dgm:cxn modelId="{BED0A2E8-0DCE-48AB-B0FB-242D9E130233}" type="presOf" srcId="{07D77CBD-EE43-4B5B-96B6-D83296492E00}" destId="{CADD4DEE-B8EF-4763-BE03-BF72CA47C33B}" srcOrd="0" destOrd="0" presId="urn:microsoft.com/office/officeart/2005/8/layout/cycle2"/>
    <dgm:cxn modelId="{F963CED7-5758-4161-8DBE-B92FB67E2490}" type="presOf" srcId="{4F14C505-D3CC-426B-8573-4D73BC043980}" destId="{5E45FE93-871D-43FB-B22E-8E0232BB671F}" srcOrd="0" destOrd="0" presId="urn:microsoft.com/office/officeart/2005/8/layout/cycle2"/>
    <dgm:cxn modelId="{1FD59C2A-1261-47FA-96D0-31CADFE6F28D}" type="presOf" srcId="{937062F9-9DA0-413F-9579-8ABA4B930693}" destId="{A61719D6-09B9-45C1-A2D7-2410A4ABC345}" srcOrd="1" destOrd="0" presId="urn:microsoft.com/office/officeart/2005/8/layout/cycle2"/>
    <dgm:cxn modelId="{34ED2F24-D9CB-44A4-87FF-80700F6E2BFC}" srcId="{FE1DC4E7-26AA-4A40-BF39-18F82A10CDA8}" destId="{D6175B44-CDD2-4CDD-955D-6319AEEC0068}" srcOrd="5" destOrd="0" parTransId="{13898798-C4BC-44BA-A9C9-B4D54E4AD1AB}" sibTransId="{44A5396E-1C7D-4D4E-870B-2502A1E17B0E}"/>
    <dgm:cxn modelId="{2268F3DF-C07C-442B-B8AE-6DEE6F3FD950}" srcId="{FE1DC4E7-26AA-4A40-BF39-18F82A10CDA8}" destId="{70A93267-5E5C-4D93-940A-09D3B4B71E85}" srcOrd="6" destOrd="0" parTransId="{596B8DBD-B788-42FA-AB38-20EA83FEE48A}" sibTransId="{B6E3DBBE-FCB7-4952-90C0-46BA8AD67E6C}"/>
    <dgm:cxn modelId="{1F6FE2FF-98F6-46A2-950C-88FD915266A5}" type="presOf" srcId="{B6E3DBBE-FCB7-4952-90C0-46BA8AD67E6C}" destId="{215E7CFD-B9DC-4ED1-9FEB-B1292B18E3D4}" srcOrd="1" destOrd="0" presId="urn:microsoft.com/office/officeart/2005/8/layout/cycle2"/>
    <dgm:cxn modelId="{21EEDFAC-EAA0-4B2D-8AA9-38EAAEFC3D5A}" type="presOf" srcId="{937062F9-9DA0-413F-9579-8ABA4B930693}" destId="{09F2AB7F-B83D-41FB-A0A5-26FCD768A963}" srcOrd="0" destOrd="0" presId="urn:microsoft.com/office/officeart/2005/8/layout/cycle2"/>
    <dgm:cxn modelId="{984EA4C0-E10E-4FA8-AF1D-7A2F7ED95919}" srcId="{FE1DC4E7-26AA-4A40-BF39-18F82A10CDA8}" destId="{7A6C21EC-E5AF-4FBE-A7AE-71F92ED46589}" srcOrd="0" destOrd="0" parTransId="{0C3E1AEE-517F-4379-B0C3-40515667D59E}" sibTransId="{DFB99009-62FC-4EA9-92BA-9B58FC0A80DA}"/>
    <dgm:cxn modelId="{1F00B7A8-9FB0-4395-B76B-B394AA213060}" type="presOf" srcId="{DFB99009-62FC-4EA9-92BA-9B58FC0A80DA}" destId="{6ACB2A46-F5D4-4FEE-AC53-7DDCB8C2B8E0}" srcOrd="0" destOrd="0" presId="urn:microsoft.com/office/officeart/2005/8/layout/cycle2"/>
    <dgm:cxn modelId="{72DA1879-771D-4C54-893A-53F5BD09C3F9}" type="presOf" srcId="{7A6C21EC-E5AF-4FBE-A7AE-71F92ED46589}" destId="{CAB9F71D-FBA5-42A0-A759-30755AB9C40D}" srcOrd="0" destOrd="0" presId="urn:microsoft.com/office/officeart/2005/8/layout/cycle2"/>
    <dgm:cxn modelId="{1DB9B521-E177-4437-BE59-57F6B4198763}" srcId="{FE1DC4E7-26AA-4A40-BF39-18F82A10CDA8}" destId="{07D77CBD-EE43-4B5B-96B6-D83296492E00}" srcOrd="3" destOrd="0" parTransId="{86F12F7F-A81C-43DE-8549-357EC9F08F9B}" sibTransId="{937062F9-9DA0-413F-9579-8ABA4B930693}"/>
    <dgm:cxn modelId="{AABA0C77-C514-401E-A177-59586371F934}" type="presOf" srcId="{DFB99009-62FC-4EA9-92BA-9B58FC0A80DA}" destId="{39817A59-CA5A-48D2-8611-F352D06E2EC8}" srcOrd="1" destOrd="0" presId="urn:microsoft.com/office/officeart/2005/8/layout/cycle2"/>
    <dgm:cxn modelId="{D9D64BDB-91CC-4251-8EBA-0BFA381FE745}" type="presOf" srcId="{FA4DB74E-8CDC-4612-AE9D-66280989C29B}" destId="{C75F880E-4D34-4681-8C77-B18C7CCEA2C9}" srcOrd="0" destOrd="0" presId="urn:microsoft.com/office/officeart/2005/8/layout/cycle2"/>
    <dgm:cxn modelId="{B7E99FE5-F617-4607-85FF-7CF4346BE976}" srcId="{FE1DC4E7-26AA-4A40-BF39-18F82A10CDA8}" destId="{1E484CAF-9424-4317-BDFB-6C58AB800D61}" srcOrd="1" destOrd="0" parTransId="{42F54C14-6D3D-4982-AD15-0A22E741EB20}" sibTransId="{7E731995-A0EB-41BB-8810-419C1A3CB917}"/>
    <dgm:cxn modelId="{6EFF26A5-0A0C-45C0-AB6A-FCC96EAC7285}" srcId="{FE1DC4E7-26AA-4A40-BF39-18F82A10CDA8}" destId="{DDBE3A14-9D52-4A75-8964-80FEE05499FC}" srcOrd="2" destOrd="0" parTransId="{74A8DE75-7C16-436D-93EC-1D14D42E0C5F}" sibTransId="{4F14C505-D3CC-426B-8573-4D73BC043980}"/>
    <dgm:cxn modelId="{657FD9EC-98BF-42A9-ACF3-726BC6FCC75D}" type="presParOf" srcId="{73853986-94B6-49A2-A732-D4728EBBF7D5}" destId="{CAB9F71D-FBA5-42A0-A759-30755AB9C40D}" srcOrd="0" destOrd="0" presId="urn:microsoft.com/office/officeart/2005/8/layout/cycle2"/>
    <dgm:cxn modelId="{4554A243-E9D5-4FF7-9142-17FE21855A3B}" type="presParOf" srcId="{73853986-94B6-49A2-A732-D4728EBBF7D5}" destId="{6ACB2A46-F5D4-4FEE-AC53-7DDCB8C2B8E0}" srcOrd="1" destOrd="0" presId="urn:microsoft.com/office/officeart/2005/8/layout/cycle2"/>
    <dgm:cxn modelId="{B162531A-D47C-401B-BF58-F0988B015C7D}" type="presParOf" srcId="{6ACB2A46-F5D4-4FEE-AC53-7DDCB8C2B8E0}" destId="{39817A59-CA5A-48D2-8611-F352D06E2EC8}" srcOrd="0" destOrd="0" presId="urn:microsoft.com/office/officeart/2005/8/layout/cycle2"/>
    <dgm:cxn modelId="{42C241BB-6813-48AC-9040-A457F0EA1F73}" type="presParOf" srcId="{73853986-94B6-49A2-A732-D4728EBBF7D5}" destId="{3524AC6C-4892-447A-A939-EC9A6C19DBE2}" srcOrd="2" destOrd="0" presId="urn:microsoft.com/office/officeart/2005/8/layout/cycle2"/>
    <dgm:cxn modelId="{556A6AE6-79A5-4EB1-91E9-D501EB14E55F}" type="presParOf" srcId="{73853986-94B6-49A2-A732-D4728EBBF7D5}" destId="{87B0BFF1-89BE-4CBB-8F5B-A3C8596CE34D}" srcOrd="3" destOrd="0" presId="urn:microsoft.com/office/officeart/2005/8/layout/cycle2"/>
    <dgm:cxn modelId="{2B3897D6-5E4F-445D-A527-9A61229AF7F9}" type="presParOf" srcId="{87B0BFF1-89BE-4CBB-8F5B-A3C8596CE34D}" destId="{45432CC7-A028-419C-B89C-3CC4E20D1F28}" srcOrd="0" destOrd="0" presId="urn:microsoft.com/office/officeart/2005/8/layout/cycle2"/>
    <dgm:cxn modelId="{758C3DB1-84E2-4089-AEE4-730DEED6BB40}" type="presParOf" srcId="{73853986-94B6-49A2-A732-D4728EBBF7D5}" destId="{0181BAF6-FF66-4D7B-B574-1FDD413FD29B}" srcOrd="4" destOrd="0" presId="urn:microsoft.com/office/officeart/2005/8/layout/cycle2"/>
    <dgm:cxn modelId="{47124E91-332A-40B9-9730-9CFEF2E064BA}" type="presParOf" srcId="{73853986-94B6-49A2-A732-D4728EBBF7D5}" destId="{5E45FE93-871D-43FB-B22E-8E0232BB671F}" srcOrd="5" destOrd="0" presId="urn:microsoft.com/office/officeart/2005/8/layout/cycle2"/>
    <dgm:cxn modelId="{37D46FEF-E6CC-4500-A0C2-A571A1B32BCD}" type="presParOf" srcId="{5E45FE93-871D-43FB-B22E-8E0232BB671F}" destId="{2E6A9C15-9979-42FA-A8F1-C676B87FB386}" srcOrd="0" destOrd="0" presId="urn:microsoft.com/office/officeart/2005/8/layout/cycle2"/>
    <dgm:cxn modelId="{4A0B25DE-7847-4EDE-8E95-525CF6647F44}" type="presParOf" srcId="{73853986-94B6-49A2-A732-D4728EBBF7D5}" destId="{CADD4DEE-B8EF-4763-BE03-BF72CA47C33B}" srcOrd="6" destOrd="0" presId="urn:microsoft.com/office/officeart/2005/8/layout/cycle2"/>
    <dgm:cxn modelId="{4254EE58-6C36-4C3A-A7DF-42F8380CC921}" type="presParOf" srcId="{73853986-94B6-49A2-A732-D4728EBBF7D5}" destId="{09F2AB7F-B83D-41FB-A0A5-26FCD768A963}" srcOrd="7" destOrd="0" presId="urn:microsoft.com/office/officeart/2005/8/layout/cycle2"/>
    <dgm:cxn modelId="{336FE492-8503-4980-A216-C5F44360F170}" type="presParOf" srcId="{09F2AB7F-B83D-41FB-A0A5-26FCD768A963}" destId="{A61719D6-09B9-45C1-A2D7-2410A4ABC345}" srcOrd="0" destOrd="0" presId="urn:microsoft.com/office/officeart/2005/8/layout/cycle2"/>
    <dgm:cxn modelId="{32B7169E-D4DE-47E5-9190-FA161A68075F}" type="presParOf" srcId="{73853986-94B6-49A2-A732-D4728EBBF7D5}" destId="{C75F880E-4D34-4681-8C77-B18C7CCEA2C9}" srcOrd="8" destOrd="0" presId="urn:microsoft.com/office/officeart/2005/8/layout/cycle2"/>
    <dgm:cxn modelId="{83EB16F2-4315-423E-8234-8BBA205B1553}" type="presParOf" srcId="{73853986-94B6-49A2-A732-D4728EBBF7D5}" destId="{D096B076-C103-4E79-BD96-D43344D24B6D}" srcOrd="9" destOrd="0" presId="urn:microsoft.com/office/officeart/2005/8/layout/cycle2"/>
    <dgm:cxn modelId="{FAEF6BDB-A1AC-4FDF-9577-07A6E6B11791}" type="presParOf" srcId="{D096B076-C103-4E79-BD96-D43344D24B6D}" destId="{D57117DD-C48A-4BD6-B92D-C10E4D2DA6BE}" srcOrd="0" destOrd="0" presId="urn:microsoft.com/office/officeart/2005/8/layout/cycle2"/>
    <dgm:cxn modelId="{4A4A1724-2A69-4AC8-908E-51BA43FB4A29}" type="presParOf" srcId="{73853986-94B6-49A2-A732-D4728EBBF7D5}" destId="{5293A666-1FE7-4D8F-8691-6CB8B3F6BCF4}" srcOrd="10" destOrd="0" presId="urn:microsoft.com/office/officeart/2005/8/layout/cycle2"/>
    <dgm:cxn modelId="{64B9B901-DDD0-46F9-A78F-7D8599D29296}" type="presParOf" srcId="{73853986-94B6-49A2-A732-D4728EBBF7D5}" destId="{6D47CDB8-7F3C-4F8C-828B-A9EA6DE6417E}" srcOrd="11" destOrd="0" presId="urn:microsoft.com/office/officeart/2005/8/layout/cycle2"/>
    <dgm:cxn modelId="{5EB086C4-D697-4B56-85C9-2B8729A25B63}" type="presParOf" srcId="{6D47CDB8-7F3C-4F8C-828B-A9EA6DE6417E}" destId="{57B72678-9F2C-4F1E-8550-341CFAC5AFFF}" srcOrd="0" destOrd="0" presId="urn:microsoft.com/office/officeart/2005/8/layout/cycle2"/>
    <dgm:cxn modelId="{BD5D7361-1E0D-452E-88EB-CDCF761D5F4D}" type="presParOf" srcId="{73853986-94B6-49A2-A732-D4728EBBF7D5}" destId="{E20CF5D8-2DFB-4682-BBAB-CAB67B2BFF97}" srcOrd="12" destOrd="0" presId="urn:microsoft.com/office/officeart/2005/8/layout/cycle2"/>
    <dgm:cxn modelId="{238E6F27-684B-498B-BFD0-9E4013D39BF1}" type="presParOf" srcId="{73853986-94B6-49A2-A732-D4728EBBF7D5}" destId="{EE4784AA-F4E6-4AAF-AE6E-ABF7A1620930}" srcOrd="13" destOrd="0" presId="urn:microsoft.com/office/officeart/2005/8/layout/cycle2"/>
    <dgm:cxn modelId="{C54F0A56-B5C8-487D-A091-51A6DD0294D7}" type="presParOf" srcId="{EE4784AA-F4E6-4AAF-AE6E-ABF7A1620930}" destId="{215E7CFD-B9DC-4ED1-9FEB-B1292B18E3D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9F71D-FBA5-42A0-A759-30755AB9C40D}">
      <dsp:nvSpPr>
        <dsp:cNvPr id="0" name=""/>
        <dsp:cNvSpPr/>
      </dsp:nvSpPr>
      <dsp:spPr>
        <a:xfrm>
          <a:off x="2574726" y="161"/>
          <a:ext cx="946546" cy="9465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100" kern="1200" dirty="0" smtClean="0"/>
            <a:t>Pasiekimai ir augimas</a:t>
          </a:r>
          <a:endParaRPr lang="lt-LT" sz="1100" kern="1200" dirty="0"/>
        </a:p>
      </dsp:txBody>
      <dsp:txXfrm>
        <a:off x="2713344" y="138779"/>
        <a:ext cx="669310" cy="669310"/>
      </dsp:txXfrm>
    </dsp:sp>
    <dsp:sp modelId="{6ACB2A46-F5D4-4FEE-AC53-7DDCB8C2B8E0}">
      <dsp:nvSpPr>
        <dsp:cNvPr id="0" name=""/>
        <dsp:cNvSpPr/>
      </dsp:nvSpPr>
      <dsp:spPr>
        <a:xfrm rot="1541929">
          <a:off x="3556442" y="619165"/>
          <a:ext cx="252580" cy="3194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t-LT" sz="900" kern="1200"/>
        </a:p>
      </dsp:txBody>
      <dsp:txXfrm>
        <a:off x="3560190" y="666628"/>
        <a:ext cx="176806" cy="191675"/>
      </dsp:txXfrm>
    </dsp:sp>
    <dsp:sp modelId="{3524AC6C-4892-447A-A939-EC9A6C19DBE2}">
      <dsp:nvSpPr>
        <dsp:cNvPr id="0" name=""/>
        <dsp:cNvSpPr/>
      </dsp:nvSpPr>
      <dsp:spPr>
        <a:xfrm>
          <a:off x="3857074" y="617281"/>
          <a:ext cx="946546" cy="946546"/>
        </a:xfrm>
        <a:prstGeom prst="ellipse">
          <a:avLst/>
        </a:prstGeom>
        <a:solidFill>
          <a:schemeClr val="accent5">
            <a:hueOff val="2359921"/>
            <a:satOff val="-4823"/>
            <a:lumOff val="-50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100" kern="1200" dirty="0" smtClean="0"/>
            <a:t>Saugumas</a:t>
          </a:r>
          <a:endParaRPr lang="lt-LT" sz="1100" kern="1200" dirty="0"/>
        </a:p>
      </dsp:txBody>
      <dsp:txXfrm>
        <a:off x="3995692" y="755899"/>
        <a:ext cx="669310" cy="669310"/>
      </dsp:txXfrm>
    </dsp:sp>
    <dsp:sp modelId="{87B0BFF1-89BE-4CBB-8F5B-A3C8596CE34D}">
      <dsp:nvSpPr>
        <dsp:cNvPr id="0" name=""/>
        <dsp:cNvSpPr/>
      </dsp:nvSpPr>
      <dsp:spPr>
        <a:xfrm rot="4629499">
          <a:off x="4360618" y="1617615"/>
          <a:ext cx="252580" cy="3194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359921"/>
            <a:satOff val="-4823"/>
            <a:lumOff val="-503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t-LT" sz="900" kern="1200"/>
        </a:p>
      </dsp:txBody>
      <dsp:txXfrm>
        <a:off x="4390084" y="1644568"/>
        <a:ext cx="176806" cy="191675"/>
      </dsp:txXfrm>
    </dsp:sp>
    <dsp:sp modelId="{0181BAF6-FF66-4D7B-B574-1FDD413FD29B}">
      <dsp:nvSpPr>
        <dsp:cNvPr id="0" name=""/>
        <dsp:cNvSpPr/>
      </dsp:nvSpPr>
      <dsp:spPr>
        <a:xfrm>
          <a:off x="4173372" y="2004800"/>
          <a:ext cx="946546" cy="946546"/>
        </a:xfrm>
        <a:prstGeom prst="ellipse">
          <a:avLst/>
        </a:prstGeom>
        <a:solidFill>
          <a:schemeClr val="accent5">
            <a:hueOff val="4719843"/>
            <a:satOff val="-9646"/>
            <a:lumOff val="-100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100" kern="1200" dirty="0" smtClean="0"/>
            <a:t>Savo gyvenimo kontrolė </a:t>
          </a:r>
          <a:endParaRPr lang="lt-LT" sz="1100" kern="1200" dirty="0"/>
        </a:p>
      </dsp:txBody>
      <dsp:txXfrm>
        <a:off x="4311990" y="2143418"/>
        <a:ext cx="669310" cy="669310"/>
      </dsp:txXfrm>
    </dsp:sp>
    <dsp:sp modelId="{5E45FE93-871D-43FB-B22E-8E0232BB671F}">
      <dsp:nvSpPr>
        <dsp:cNvPr id="0" name=""/>
        <dsp:cNvSpPr/>
      </dsp:nvSpPr>
      <dsp:spPr>
        <a:xfrm rot="7714286">
          <a:off x="4081269" y="2869003"/>
          <a:ext cx="252482" cy="3194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4719843"/>
            <a:satOff val="-9646"/>
            <a:lumOff val="-100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t-LT" sz="900" kern="1200"/>
        </a:p>
      </dsp:txBody>
      <dsp:txXfrm rot="10800000">
        <a:off x="4142755" y="2903285"/>
        <a:ext cx="176737" cy="191675"/>
      </dsp:txXfrm>
    </dsp:sp>
    <dsp:sp modelId="{CADD4DEE-B8EF-4763-BE03-BF72CA47C33B}">
      <dsp:nvSpPr>
        <dsp:cNvPr id="0" name=""/>
        <dsp:cNvSpPr/>
      </dsp:nvSpPr>
      <dsp:spPr>
        <a:xfrm>
          <a:off x="3286191" y="3117291"/>
          <a:ext cx="946546" cy="946546"/>
        </a:xfrm>
        <a:prstGeom prst="ellipse">
          <a:avLst/>
        </a:prstGeom>
        <a:solidFill>
          <a:schemeClr val="accent5">
            <a:hueOff val="7079764"/>
            <a:satOff val="-14469"/>
            <a:lumOff val="-15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100" b="1" kern="1200" dirty="0" smtClean="0">
              <a:solidFill>
                <a:schemeClr val="bg1"/>
              </a:solidFill>
            </a:rPr>
            <a:t>Priklausymas </a:t>
          </a:r>
          <a:r>
            <a:rPr lang="lt-LT" sz="1100" b="1" kern="1200" dirty="0" err="1" smtClean="0">
              <a:solidFill>
                <a:schemeClr val="bg1"/>
              </a:solidFill>
            </a:rPr>
            <a:t>bendruo</a:t>
          </a:r>
          <a:r>
            <a:rPr lang="lt-LT" sz="1100" b="1" kern="1200" dirty="0" smtClean="0">
              <a:solidFill>
                <a:schemeClr val="bg1"/>
              </a:solidFill>
            </a:rPr>
            <a:t>-menei</a:t>
          </a:r>
          <a:endParaRPr lang="lt-LT" sz="1100" b="1" kern="1200" dirty="0">
            <a:solidFill>
              <a:schemeClr val="bg1"/>
            </a:solidFill>
          </a:endParaRPr>
        </a:p>
      </dsp:txBody>
      <dsp:txXfrm>
        <a:off x="3424809" y="3255909"/>
        <a:ext cx="669310" cy="669310"/>
      </dsp:txXfrm>
    </dsp:sp>
    <dsp:sp modelId="{09F2AB7F-B83D-41FB-A0A5-26FCD768A963}">
      <dsp:nvSpPr>
        <dsp:cNvPr id="0" name=""/>
        <dsp:cNvSpPr/>
      </dsp:nvSpPr>
      <dsp:spPr>
        <a:xfrm rot="10800000">
          <a:off x="2928904" y="3430835"/>
          <a:ext cx="252482" cy="3194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7079764"/>
            <a:satOff val="-14469"/>
            <a:lumOff val="-150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t-LT" sz="900" kern="1200"/>
        </a:p>
      </dsp:txBody>
      <dsp:txXfrm rot="10800000">
        <a:off x="3004649" y="3494727"/>
        <a:ext cx="176737" cy="191675"/>
      </dsp:txXfrm>
    </dsp:sp>
    <dsp:sp modelId="{C75F880E-4D34-4681-8C77-B18C7CCEA2C9}">
      <dsp:nvSpPr>
        <dsp:cNvPr id="0" name=""/>
        <dsp:cNvSpPr/>
      </dsp:nvSpPr>
      <dsp:spPr>
        <a:xfrm>
          <a:off x="1863261" y="3117291"/>
          <a:ext cx="946546" cy="946546"/>
        </a:xfrm>
        <a:prstGeom prst="ellipse">
          <a:avLst/>
        </a:prstGeom>
        <a:solidFill>
          <a:schemeClr val="accent5">
            <a:hueOff val="9439686"/>
            <a:satOff val="-19293"/>
            <a:lumOff val="-201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100" kern="1200" dirty="0" smtClean="0"/>
            <a:t>Privatumas</a:t>
          </a:r>
          <a:endParaRPr lang="lt-LT" sz="1100" kern="1200" dirty="0"/>
        </a:p>
      </dsp:txBody>
      <dsp:txXfrm>
        <a:off x="2001879" y="3255909"/>
        <a:ext cx="669310" cy="669310"/>
      </dsp:txXfrm>
    </dsp:sp>
    <dsp:sp modelId="{D096B076-C103-4E79-BD96-D43344D24B6D}">
      <dsp:nvSpPr>
        <dsp:cNvPr id="0" name=""/>
        <dsp:cNvSpPr/>
      </dsp:nvSpPr>
      <dsp:spPr>
        <a:xfrm rot="13885714">
          <a:off x="1771158" y="2880176"/>
          <a:ext cx="252482" cy="3194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9439686"/>
            <a:satOff val="-19293"/>
            <a:lumOff val="-2013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t-LT" sz="900" kern="1200"/>
        </a:p>
      </dsp:txBody>
      <dsp:txXfrm rot="10800000">
        <a:off x="1832644" y="2973678"/>
        <a:ext cx="176737" cy="191675"/>
      </dsp:txXfrm>
    </dsp:sp>
    <dsp:sp modelId="{5293A666-1FE7-4D8F-8691-6CB8B3F6BCF4}">
      <dsp:nvSpPr>
        <dsp:cNvPr id="0" name=""/>
        <dsp:cNvSpPr/>
      </dsp:nvSpPr>
      <dsp:spPr>
        <a:xfrm>
          <a:off x="976080" y="2004800"/>
          <a:ext cx="946546" cy="946546"/>
        </a:xfrm>
        <a:prstGeom prst="ellipse">
          <a:avLst/>
        </a:prstGeom>
        <a:solidFill>
          <a:schemeClr val="accent5">
            <a:hueOff val="11799606"/>
            <a:satOff val="-24116"/>
            <a:lumOff val="-251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100" kern="1200" dirty="0" smtClean="0"/>
            <a:t>Refleksija </a:t>
          </a:r>
          <a:endParaRPr lang="lt-LT" sz="1100" kern="1200" dirty="0"/>
        </a:p>
      </dsp:txBody>
      <dsp:txXfrm>
        <a:off x="1114698" y="2143418"/>
        <a:ext cx="669310" cy="669310"/>
      </dsp:txXfrm>
    </dsp:sp>
    <dsp:sp modelId="{6D47CDB8-7F3C-4F8C-828B-A9EA6DE6417E}">
      <dsp:nvSpPr>
        <dsp:cNvPr id="0" name=""/>
        <dsp:cNvSpPr/>
      </dsp:nvSpPr>
      <dsp:spPr>
        <a:xfrm rot="16971429">
          <a:off x="1479837" y="1631684"/>
          <a:ext cx="252482" cy="3194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1799606"/>
            <a:satOff val="-24116"/>
            <a:lumOff val="-251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t-LT" sz="900" kern="1200"/>
        </a:p>
      </dsp:txBody>
      <dsp:txXfrm>
        <a:off x="1509282" y="1732499"/>
        <a:ext cx="176737" cy="191675"/>
      </dsp:txXfrm>
    </dsp:sp>
    <dsp:sp modelId="{E20CF5D8-2DFB-4682-BBAB-CAB67B2BFF97}">
      <dsp:nvSpPr>
        <dsp:cNvPr id="0" name=""/>
        <dsp:cNvSpPr/>
      </dsp:nvSpPr>
      <dsp:spPr>
        <a:xfrm>
          <a:off x="1292711" y="617547"/>
          <a:ext cx="946546" cy="946546"/>
        </a:xfrm>
        <a:prstGeom prst="ellipse">
          <a:avLst/>
        </a:prstGeom>
        <a:solidFill>
          <a:schemeClr val="accent5">
            <a:hueOff val="14159528"/>
            <a:satOff val="-28939"/>
            <a:lumOff val="-3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100" kern="1200" dirty="0" smtClean="0"/>
            <a:t>Dėmesys </a:t>
          </a:r>
          <a:endParaRPr lang="lt-LT" sz="1100" kern="1200" dirty="0"/>
        </a:p>
      </dsp:txBody>
      <dsp:txXfrm>
        <a:off x="1431329" y="756165"/>
        <a:ext cx="669310" cy="669310"/>
      </dsp:txXfrm>
    </dsp:sp>
    <dsp:sp modelId="{EE4784AA-F4E6-4AAF-AE6E-ABF7A1620930}">
      <dsp:nvSpPr>
        <dsp:cNvPr id="0" name=""/>
        <dsp:cNvSpPr/>
      </dsp:nvSpPr>
      <dsp:spPr>
        <a:xfrm rot="20057143">
          <a:off x="2274313" y="625498"/>
          <a:ext cx="252482" cy="3194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4159528"/>
            <a:satOff val="-28939"/>
            <a:lumOff val="-301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t-LT" sz="900" kern="1200"/>
        </a:p>
      </dsp:txBody>
      <dsp:txXfrm>
        <a:off x="2278064" y="705822"/>
        <a:ext cx="176737" cy="19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A25C0-FFFA-1D42-AE64-0CFD78FAD791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03F16-7B07-E84C-AF0A-96020760CA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699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947D0-894E-564A-9A93-1E4BFB9B9411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FC78D-40C8-2F4A-9A0F-CC6D33967B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88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0086" y="739913"/>
            <a:ext cx="6477090" cy="3029869"/>
          </a:xfrm>
        </p:spPr>
        <p:txBody>
          <a:bodyPr>
            <a:normAutofit/>
          </a:bodyPr>
          <a:lstStyle>
            <a:lvl1pPr algn="l">
              <a:defRPr sz="3600" b="1" i="0">
                <a:solidFill>
                  <a:srgbClr val="2D3392"/>
                </a:solidFill>
                <a:latin typeface="Apercu Pro"/>
                <a:cs typeface="Apercu Pro"/>
              </a:defRPr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</a:t>
            </a:r>
            <a:br>
              <a:rPr lang="en-US" dirty="0" smtClean="0"/>
            </a:br>
            <a:r>
              <a:rPr lang="en-US" dirty="0" smtClean="0"/>
              <a:t>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4256" y="4240401"/>
            <a:ext cx="3513263" cy="369728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0336"/>
              </a:buClr>
              <a:buSzTx/>
              <a:buFont typeface="Arial"/>
              <a:buNone/>
              <a:tabLst/>
              <a:defRPr sz="1400" b="0" i="0" baseline="0">
                <a:solidFill>
                  <a:schemeClr val="accent6"/>
                </a:solidFill>
                <a:latin typeface="Apercu Pro Light"/>
                <a:cs typeface="Apercu Pr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Pranešėjo</a:t>
            </a:r>
            <a:r>
              <a:rPr lang="en-US" dirty="0" smtClean="0"/>
              <a:t> </a:t>
            </a:r>
            <a:r>
              <a:rPr lang="en-US" dirty="0" err="1" smtClean="0"/>
              <a:t>Vardas</a:t>
            </a:r>
            <a:r>
              <a:rPr lang="en-US" dirty="0" smtClean="0"/>
              <a:t> </a:t>
            </a:r>
            <a:r>
              <a:rPr lang="en-US" dirty="0" err="1" smtClean="0"/>
              <a:t>Pavardė</a:t>
            </a:r>
            <a:r>
              <a:rPr lang="en-US" dirty="0" smtClean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5814" y="3780825"/>
            <a:ext cx="1546084" cy="273844"/>
          </a:xfrm>
        </p:spPr>
        <p:txBody>
          <a:bodyPr/>
          <a:lstStyle>
            <a:lvl1pPr algn="r">
              <a:defRPr b="0" i="0">
                <a:solidFill>
                  <a:schemeClr val="accent6"/>
                </a:solidFill>
                <a:latin typeface="Apercu Pro Light"/>
                <a:cs typeface="Apercu Pro Light"/>
              </a:defRPr>
            </a:lvl1pPr>
          </a:lstStyle>
          <a:p>
            <a:r>
              <a:rPr lang="en-US" smtClean="0"/>
              <a:t>Metai/mėnuo/diena 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5546" y="1181640"/>
            <a:ext cx="6490828" cy="2569704"/>
          </a:xfrm>
        </p:spPr>
        <p:txBody>
          <a:bodyPr>
            <a:noAutofit/>
          </a:bodyPr>
          <a:lstStyle>
            <a:lvl1pPr algn="l">
              <a:defRPr sz="3600" b="1" i="0" baseline="0">
                <a:solidFill>
                  <a:srgbClr val="2D3392"/>
                </a:solidFill>
                <a:latin typeface="Apercu Pro"/>
                <a:cs typeface="Apercu Pro"/>
              </a:defRPr>
            </a:lvl1pPr>
          </a:lstStyle>
          <a:p>
            <a:r>
              <a:rPr lang="en-US" dirty="0" err="1" smtClean="0"/>
              <a:t>Skiriamosios</a:t>
            </a:r>
            <a:r>
              <a:rPr lang="en-US" dirty="0" smtClean="0"/>
              <a:t> </a:t>
            </a:r>
            <a:r>
              <a:rPr lang="en-US" dirty="0" err="1" smtClean="0"/>
              <a:t>skaidrės</a:t>
            </a:r>
            <a:r>
              <a:rPr lang="en-US" dirty="0" smtClean="0"/>
              <a:t> </a:t>
            </a:r>
            <a:r>
              <a:rPr lang="en-US" dirty="0" err="1" smtClean="0"/>
              <a:t>pavadinimas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45545" y="752654"/>
            <a:ext cx="1751496" cy="42898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rgbClr val="2D3392"/>
                </a:solidFill>
                <a:latin typeface="Apercu Pro Light"/>
                <a:cs typeface="Apercu Pro Light"/>
              </a:defRPr>
            </a:lvl1pPr>
          </a:lstStyle>
          <a:p>
            <a:pPr lvl="0"/>
            <a:r>
              <a:rPr lang="en-US" dirty="0" err="1" smtClean="0"/>
              <a:t>Skyriaus</a:t>
            </a:r>
            <a:r>
              <a:rPr lang="en-US" dirty="0" smtClean="0"/>
              <a:t> </a:t>
            </a:r>
            <a:r>
              <a:rPr lang="en-US" dirty="0" err="1" smtClean="0"/>
              <a:t>numeris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521" y="4572554"/>
            <a:ext cx="51462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bg1"/>
                </a:solidFill>
                <a:latin typeface="Apercu Pro Light"/>
                <a:cs typeface="Apercu Pro Light"/>
              </a:defRPr>
            </a:lvl1pPr>
          </a:lstStyle>
          <a:p>
            <a:fld id="{ED558A45-E768-1249-AA3C-1E702D18AF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547" y="673655"/>
            <a:ext cx="5813936" cy="397565"/>
          </a:xfrm>
        </p:spPr>
        <p:txBody>
          <a:bodyPr>
            <a:noAutofit/>
          </a:bodyPr>
          <a:lstStyle>
            <a:lvl1pPr algn="l">
              <a:defRPr sz="3200" b="1" i="0" baseline="0">
                <a:solidFill>
                  <a:srgbClr val="2D3392"/>
                </a:solidFill>
                <a:latin typeface="Apercu Pro"/>
                <a:cs typeface="Apercu Pro"/>
              </a:defRPr>
            </a:lvl1pPr>
          </a:lstStyle>
          <a:p>
            <a:r>
              <a:rPr lang="en-US" dirty="0" err="1" smtClean="0"/>
              <a:t>Antraštės</a:t>
            </a:r>
            <a:r>
              <a:rPr lang="en-US" dirty="0" smtClean="0"/>
              <a:t> </a:t>
            </a:r>
            <a:r>
              <a:rPr lang="en-US" dirty="0" err="1" smtClean="0"/>
              <a:t>pavadinimas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91548" y="265044"/>
            <a:ext cx="5813936" cy="39756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6"/>
                </a:solidFill>
                <a:latin typeface="Apercu Pro"/>
                <a:cs typeface="Apercu Pro"/>
              </a:defRPr>
            </a:lvl1pPr>
          </a:lstStyle>
          <a:p>
            <a:pPr lvl="0"/>
            <a:r>
              <a:rPr lang="en-US" dirty="0" err="1" smtClean="0"/>
              <a:t>Skyriaus</a:t>
            </a:r>
            <a:r>
              <a:rPr lang="en-US" dirty="0" smtClean="0"/>
              <a:t> </a:t>
            </a:r>
            <a:r>
              <a:rPr lang="en-US" dirty="0" err="1" smtClean="0"/>
              <a:t>pavadinimas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3343007" y="1546096"/>
            <a:ext cx="4832032" cy="315403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400" b="0" i="0" baseline="0">
                <a:solidFill>
                  <a:schemeClr val="tx1"/>
                </a:solidFill>
                <a:latin typeface="Apercu Pro Light"/>
                <a:cs typeface="Apercu Pro Light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quam </a:t>
            </a:r>
            <a:r>
              <a:rPr lang="en-US" dirty="0" err="1" smtClean="0"/>
              <a:t>eu</a:t>
            </a:r>
            <a:r>
              <a:rPr lang="en-US" dirty="0" smtClean="0"/>
              <a:t> dui </a:t>
            </a:r>
            <a:r>
              <a:rPr lang="en-US" dirty="0" err="1" smtClean="0"/>
              <a:t>venenatis</a:t>
            </a:r>
            <a:r>
              <a:rPr lang="en-US" dirty="0" smtClean="0"/>
              <a:t> tempus.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0571" y="4573983"/>
            <a:ext cx="51462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D3392"/>
                </a:solidFill>
                <a:latin typeface="Apercu Pro Light"/>
                <a:cs typeface="Apercu Pro Light"/>
              </a:defRPr>
            </a:lvl1pPr>
          </a:lstStyle>
          <a:p>
            <a:fld id="{ED558A45-E768-1249-AA3C-1E702D18AF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91547" y="673655"/>
            <a:ext cx="5813936" cy="397565"/>
          </a:xfrm>
        </p:spPr>
        <p:txBody>
          <a:bodyPr>
            <a:noAutofit/>
          </a:bodyPr>
          <a:lstStyle>
            <a:lvl1pPr algn="l">
              <a:defRPr sz="3200" b="1" i="0" baseline="0">
                <a:solidFill>
                  <a:srgbClr val="2D3392"/>
                </a:solidFill>
                <a:latin typeface="Apercu Pro"/>
                <a:cs typeface="Apercu Pro"/>
              </a:defRPr>
            </a:lvl1pPr>
          </a:lstStyle>
          <a:p>
            <a:r>
              <a:rPr lang="en-US" dirty="0" err="1" smtClean="0"/>
              <a:t>Antraštės</a:t>
            </a:r>
            <a:r>
              <a:rPr lang="en-US" dirty="0" smtClean="0"/>
              <a:t> </a:t>
            </a:r>
            <a:r>
              <a:rPr lang="en-US" dirty="0" err="1" smtClean="0"/>
              <a:t>pavadinimas</a:t>
            </a:r>
            <a:endParaRPr lang="en-U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91548" y="265044"/>
            <a:ext cx="5813936" cy="39756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accent6"/>
                </a:solidFill>
                <a:latin typeface="Apercu Pro"/>
                <a:cs typeface="Apercu Pro"/>
              </a:defRPr>
            </a:lvl1pPr>
          </a:lstStyle>
          <a:p>
            <a:pPr lvl="0"/>
            <a:r>
              <a:rPr lang="en-US" dirty="0" err="1" smtClean="0"/>
              <a:t>Skyriaus</a:t>
            </a:r>
            <a:r>
              <a:rPr lang="en-US" dirty="0" smtClean="0"/>
              <a:t> </a:t>
            </a:r>
            <a:r>
              <a:rPr lang="en-US" dirty="0" err="1" smtClean="0"/>
              <a:t>pavadinimas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7" hasCustomPrompt="1"/>
          </p:nvPr>
        </p:nvSpPr>
        <p:spPr>
          <a:xfrm>
            <a:off x="291548" y="1678608"/>
            <a:ext cx="3740150" cy="2764001"/>
          </a:xfrm>
        </p:spPr>
        <p:txBody>
          <a:bodyPr/>
          <a:lstStyle>
            <a:lvl1pPr>
              <a:defRPr>
                <a:solidFill>
                  <a:srgbClr val="2D3392"/>
                </a:solidFill>
              </a:defRPr>
            </a:lvl1pPr>
            <a:lvl2pPr>
              <a:defRPr>
                <a:solidFill>
                  <a:srgbClr val="2D3392"/>
                </a:solidFill>
              </a:defRPr>
            </a:lvl2pPr>
            <a:lvl3pPr>
              <a:defRPr>
                <a:solidFill>
                  <a:srgbClr val="2D3392"/>
                </a:solidFill>
              </a:defRPr>
            </a:lvl3pPr>
            <a:lvl4pPr>
              <a:defRPr>
                <a:solidFill>
                  <a:srgbClr val="2D3392"/>
                </a:solidFill>
              </a:defRPr>
            </a:lvl4pPr>
            <a:lvl5pPr>
              <a:defRPr>
                <a:solidFill>
                  <a:srgbClr val="2D3392"/>
                </a:solidFill>
              </a:defRPr>
            </a:lvl5pPr>
          </a:lstStyle>
          <a:p>
            <a:pPr lvl="0"/>
            <a:r>
              <a:rPr lang="en-US" dirty="0" err="1" smtClean="0"/>
              <a:t>Consecteur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secetur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endParaRPr lang="lt-LT" dirty="0" smtClean="0"/>
          </a:p>
          <a:p>
            <a:pPr lvl="1"/>
            <a:r>
              <a:rPr lang="en-US" dirty="0" err="1" smtClean="0"/>
              <a:t>Consecteur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secetur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endParaRPr lang="lt-LT" dirty="0" smtClean="0"/>
          </a:p>
          <a:p>
            <a:pPr lvl="2"/>
            <a:r>
              <a:rPr lang="en-US" dirty="0" err="1" smtClean="0"/>
              <a:t>Consecteur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secetur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endParaRPr lang="lt-LT" dirty="0" smtClean="0"/>
          </a:p>
          <a:p>
            <a:pPr lvl="3"/>
            <a:r>
              <a:rPr lang="en-US" dirty="0" err="1" smtClean="0"/>
              <a:t>Consecteur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secetur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endParaRPr lang="lt-LT" dirty="0" smtClean="0"/>
          </a:p>
          <a:p>
            <a:pPr lvl="4"/>
            <a:r>
              <a:rPr lang="en-US" dirty="0" err="1" smtClean="0"/>
              <a:t>Consecteur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secetur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 </a:t>
            </a:r>
            <a:r>
              <a:rPr lang="en-US" dirty="0" err="1" smtClean="0"/>
              <a:t>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5169" y="4573983"/>
            <a:ext cx="51462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D3392"/>
                </a:solidFill>
                <a:latin typeface="Apercu Pro Light"/>
                <a:cs typeface="Apercu Pro Light"/>
              </a:defRPr>
            </a:lvl1pPr>
          </a:lstStyle>
          <a:p>
            <a:fld id="{ED558A45-E768-1249-AA3C-1E702D18AF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1650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Click to edit Master text styles</a:t>
            </a:r>
          </a:p>
          <a:p>
            <a:pPr lvl="1"/>
            <a:r>
              <a:rPr lang="lt-LT" smtClean="0"/>
              <a:t>Second level</a:t>
            </a:r>
          </a:p>
          <a:p>
            <a:pPr lvl="2"/>
            <a:r>
              <a:rPr lang="lt-LT" smtClean="0"/>
              <a:t>Third level</a:t>
            </a:r>
          </a:p>
          <a:p>
            <a:pPr lvl="3"/>
            <a:r>
              <a:rPr lang="lt-LT" smtClean="0"/>
              <a:t>Fourth level</a:t>
            </a:r>
          </a:p>
          <a:p>
            <a:pPr lvl="4"/>
            <a:r>
              <a:rPr lang="lt-LT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707173"/>
                </a:solidFill>
                <a:latin typeface="Apercu Pro Light"/>
                <a:cs typeface="Apercu Pro Light"/>
              </a:defRPr>
            </a:lvl1pPr>
          </a:lstStyle>
          <a:p>
            <a:pPr algn="ctr"/>
            <a:r>
              <a:rPr lang="en-US" smtClean="0"/>
              <a:t>Metai/mėnuo/diena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70717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175" y="4767263"/>
            <a:ext cx="51462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D3392"/>
                </a:solidFill>
                <a:latin typeface="Apercu Pro Light"/>
                <a:cs typeface="Apercu Pro Light"/>
              </a:defRPr>
            </a:lvl1pPr>
          </a:lstStyle>
          <a:p>
            <a:fld id="{ED558A45-E768-1249-AA3C-1E702D18AF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4" r:id="rId3"/>
    <p:sldLayoutId id="2147483681" r:id="rId4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3200" b="1" i="0" kern="1200">
          <a:solidFill>
            <a:srgbClr val="232323"/>
          </a:solidFill>
          <a:latin typeface="Apercu Pro"/>
          <a:ea typeface="+mj-ea"/>
          <a:cs typeface="Apercu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A70336"/>
        </a:buClr>
        <a:buFont typeface="Arial"/>
        <a:buChar char="•"/>
        <a:defRPr sz="1400" b="0" i="0" kern="1200">
          <a:solidFill>
            <a:schemeClr val="tx1"/>
          </a:solidFill>
          <a:latin typeface="Apercu Pro Light"/>
          <a:ea typeface="+mn-ea"/>
          <a:cs typeface="Apercu Pro Light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A70336"/>
        </a:buClr>
        <a:buSzPct val="100000"/>
        <a:buFont typeface="Lucida Grande"/>
        <a:buChar char="-"/>
        <a:defRPr sz="1200" b="0" i="0" kern="1200">
          <a:solidFill>
            <a:schemeClr val="tx1"/>
          </a:solidFill>
          <a:latin typeface="Apercu Pro Light"/>
          <a:ea typeface="+mn-ea"/>
          <a:cs typeface="Apercu Pro Light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A70336"/>
        </a:buClr>
        <a:buFont typeface="Arial"/>
        <a:buChar char="•"/>
        <a:defRPr sz="1050" b="0" i="0" kern="1200">
          <a:solidFill>
            <a:schemeClr val="tx1"/>
          </a:solidFill>
          <a:latin typeface="Apercu Pro Light"/>
          <a:ea typeface="+mn-ea"/>
          <a:cs typeface="Apercu Pro Light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A70336"/>
        </a:buClr>
        <a:buFont typeface="Lucida Grande"/>
        <a:buChar char="-"/>
        <a:defRPr sz="900" b="0" i="0" kern="1200">
          <a:solidFill>
            <a:schemeClr val="tx1"/>
          </a:solidFill>
          <a:latin typeface="Apercu Pro Light"/>
          <a:ea typeface="+mn-ea"/>
          <a:cs typeface="Apercu Pro Light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A70336"/>
        </a:buClr>
        <a:buFont typeface="Arial"/>
        <a:buChar char="»"/>
        <a:defRPr sz="900" b="0" i="0" kern="1200">
          <a:solidFill>
            <a:schemeClr val="tx1"/>
          </a:solidFill>
          <a:latin typeface="Apercu Pro Light"/>
          <a:ea typeface="+mn-ea"/>
          <a:cs typeface="Apercu Pro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ub-sablonai.surge.sh/piestukas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/>
          <p:cNvSpPr>
            <a:spLocks noGrp="1"/>
          </p:cNvSpPr>
          <p:nvPr>
            <p:ph type="ctrTitle"/>
          </p:nvPr>
        </p:nvSpPr>
        <p:spPr>
          <a:xfrm>
            <a:off x="530086" y="739913"/>
            <a:ext cx="6603998" cy="2920675"/>
          </a:xfrm>
        </p:spPr>
        <p:txBody>
          <a:bodyPr/>
          <a:lstStyle/>
          <a:p>
            <a:pPr algn="ctr"/>
            <a:r>
              <a:rPr lang="lt-LT" sz="2800" dirty="0"/>
              <a:t>Kaip </a:t>
            </a:r>
            <a:r>
              <a:rPr lang="lt-LT" sz="2800" dirty="0" smtClean="0"/>
              <a:t>pasiekti sėkmę </a:t>
            </a:r>
            <a:r>
              <a:rPr lang="lt-LT" sz="2800" i="1" dirty="0" smtClean="0"/>
              <a:t>Alfa</a:t>
            </a:r>
            <a:r>
              <a:rPr lang="lt-LT" sz="2800" dirty="0" smtClean="0"/>
              <a:t> kartos vaikui? </a:t>
            </a:r>
            <a:br>
              <a:rPr lang="lt-LT" sz="2800" dirty="0" smtClean="0"/>
            </a:br>
            <a:r>
              <a:rPr lang="lt-LT" sz="2800" i="1" dirty="0"/>
              <a:t> </a:t>
            </a:r>
            <a:endParaRPr lang="lt-LT" sz="2800" dirty="0"/>
          </a:p>
        </p:txBody>
      </p:sp>
      <p:sp>
        <p:nvSpPr>
          <p:cNvPr id="48" name="Subtitle 4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dirty="0" smtClean="0">
                <a:solidFill>
                  <a:srgbClr val="2D3392"/>
                </a:solidFill>
              </a:rPr>
              <a:t>Jurgita Vitkauskienė, Leidykla „Šviesa“</a:t>
            </a:r>
            <a:endParaRPr lang="en-US" dirty="0">
              <a:solidFill>
                <a:srgbClr val="2D339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94239" y="3765175"/>
            <a:ext cx="1554563" cy="394081"/>
          </a:xfrm>
        </p:spPr>
        <p:txBody>
          <a:bodyPr anchor="t"/>
          <a:lstStyle/>
          <a:p>
            <a:pPr algn="l"/>
            <a:r>
              <a:rPr lang="lt-LT" dirty="0" smtClean="0">
                <a:solidFill>
                  <a:srgbClr val="2D3392"/>
                </a:solidFill>
              </a:rPr>
              <a:t>2016.04.13</a:t>
            </a:r>
          </a:p>
          <a:p>
            <a:pPr algn="l"/>
            <a:endParaRPr lang="lt-LT" dirty="0" smtClean="0">
              <a:solidFill>
                <a:srgbClr val="2D3392"/>
              </a:solidFill>
            </a:endParaRPr>
          </a:p>
          <a:p>
            <a:pPr algn="l"/>
            <a:endParaRPr lang="en-US" dirty="0">
              <a:solidFill>
                <a:srgbClr val="2D339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79918" y="1941346"/>
            <a:ext cx="7439289" cy="397565"/>
          </a:xfrm>
        </p:spPr>
        <p:txBody>
          <a:bodyPr/>
          <a:lstStyle/>
          <a:p>
            <a:r>
              <a:rPr lang="lt-LT" dirty="0" smtClean="0"/>
              <a:t>Kaip suaktyvinti mokinių mąstymą?</a:t>
            </a:r>
            <a:endParaRPr lang="lt-LT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78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33020" y="881473"/>
            <a:ext cx="7117172" cy="397565"/>
          </a:xfrm>
        </p:spPr>
        <p:txBody>
          <a:bodyPr/>
          <a:lstStyle/>
          <a:p>
            <a:r>
              <a:rPr lang="lt-LT" dirty="0" smtClean="0"/>
              <a:t>Prasminga veikla ir planavimas</a:t>
            </a: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551320" y="1948295"/>
            <a:ext cx="7480572" cy="2062596"/>
          </a:xfrm>
        </p:spPr>
        <p:txBody>
          <a:bodyPr>
            <a:normAutofit/>
          </a:bodyPr>
          <a:lstStyle/>
          <a:p>
            <a:pPr fontAlgn="base"/>
            <a:r>
              <a:rPr lang="lt-LT" sz="1600" dirty="0"/>
              <a:t>S</a:t>
            </a:r>
            <a:r>
              <a:rPr lang="lt-LT" sz="1600" dirty="0" smtClean="0"/>
              <a:t>varbu paaiškinti</a:t>
            </a:r>
            <a:r>
              <a:rPr lang="lt-LT" sz="1600" dirty="0"/>
              <a:t>, ko tiksliai iš </a:t>
            </a:r>
            <a:r>
              <a:rPr lang="lt-LT" sz="1600" dirty="0" smtClean="0"/>
              <a:t>savo mokinių norime </a:t>
            </a:r>
            <a:r>
              <a:rPr lang="lt-LT" sz="1600" dirty="0"/>
              <a:t>ir kodėl. </a:t>
            </a:r>
            <a:endParaRPr lang="lt-LT" sz="1600" dirty="0" smtClean="0"/>
          </a:p>
          <a:p>
            <a:pPr fontAlgn="base"/>
            <a:r>
              <a:rPr lang="lt-LT" sz="1600" dirty="0"/>
              <a:t>A</a:t>
            </a:r>
            <a:r>
              <a:rPr lang="lt-LT" sz="1600" dirty="0" smtClean="0"/>
              <a:t>rgumentais pagrįsta užduotis – vaikams suprantama ir noriai atliekama. </a:t>
            </a:r>
            <a:endParaRPr lang="lt-LT" sz="1600" dirty="0"/>
          </a:p>
          <a:p>
            <a:pPr fontAlgn="base"/>
            <a:r>
              <a:rPr lang="lt-LT" sz="1600" dirty="0" smtClean="0"/>
              <a:t>Sprendimas - prasmingas mokymas, tinkamai organizuotos pamokos, paties vaiko įsitraukimas į veiklos planavimą.</a:t>
            </a:r>
          </a:p>
          <a:p>
            <a:pPr marL="0" indent="0" fontAlgn="base">
              <a:buNone/>
            </a:pPr>
            <a:endParaRPr lang="lt-LT" sz="1600" dirty="0" smtClean="0"/>
          </a:p>
          <a:p>
            <a:pPr marL="0" indent="0" fontAlgn="base">
              <a:buNone/>
            </a:pPr>
            <a:endParaRPr lang="lt-LT" dirty="0"/>
          </a:p>
          <a:p>
            <a:pPr marL="0" indent="0" fontAlgn="base">
              <a:buNone/>
            </a:pPr>
            <a:endParaRPr lang="lt-LT" dirty="0"/>
          </a:p>
          <a:p>
            <a:endParaRPr lang="lt-LT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23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aveikslėlis 5"/>
          <p:cNvPicPr/>
          <p:nvPr/>
        </p:nvPicPr>
        <p:blipFill rotWithShape="1">
          <a:blip r:embed="rId2"/>
          <a:srcRect l="7471" t="19930" r="57668" b="9208"/>
          <a:stretch/>
        </p:blipFill>
        <p:spPr bwMode="auto">
          <a:xfrm>
            <a:off x="450272" y="752474"/>
            <a:ext cx="3820391" cy="4279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/>
          <p:cNvPicPr/>
          <p:nvPr/>
        </p:nvPicPr>
        <p:blipFill rotWithShape="1">
          <a:blip r:embed="rId3"/>
          <a:srcRect l="42644" t="22974" r="26385" b="24156"/>
          <a:stretch/>
        </p:blipFill>
        <p:spPr bwMode="auto">
          <a:xfrm>
            <a:off x="4808826" y="752474"/>
            <a:ext cx="3576343" cy="3289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ksto vietos rezervavimo ženklas 2"/>
          <p:cNvSpPr>
            <a:spLocks noGrp="1"/>
          </p:cNvSpPr>
          <p:nvPr>
            <p:ph type="body" sz="quarter" idx="15"/>
          </p:nvPr>
        </p:nvSpPr>
        <p:spPr>
          <a:xfrm>
            <a:off x="198029" y="50972"/>
            <a:ext cx="7948443" cy="397568"/>
          </a:xfrm>
        </p:spPr>
        <p:txBody>
          <a:bodyPr>
            <a:normAutofit/>
          </a:bodyPr>
          <a:lstStyle/>
          <a:p>
            <a:r>
              <a:rPr lang="lt-LT" i="1" dirty="0" smtClean="0"/>
              <a:t>Pavyzdys</a:t>
            </a:r>
            <a:r>
              <a:rPr lang="en-US" i="1" dirty="0" smtClean="0"/>
              <a:t>:</a:t>
            </a:r>
            <a:r>
              <a:rPr lang="lt-LT" i="1" dirty="0" smtClean="0"/>
              <a:t> Lietuvių kalba. Vadovėlis 1 klasei. Serija TAIP</a:t>
            </a:r>
            <a:r>
              <a:rPr lang="en-US" i="1" dirty="0" smtClean="0"/>
              <a:t>! (2016 m.)</a:t>
            </a:r>
            <a:endParaRPr lang="lt-LT" i="1" dirty="0"/>
          </a:p>
        </p:txBody>
      </p:sp>
    </p:spTree>
    <p:extLst>
      <p:ext uri="{BB962C8B-B14F-4D97-AF65-F5344CB8AC3E}">
        <p14:creationId xmlns:p14="http://schemas.microsoft.com/office/powerpoint/2010/main" val="327394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aveikslėlis 3"/>
          <p:cNvPicPr/>
          <p:nvPr/>
        </p:nvPicPr>
        <p:blipFill rotWithShape="1">
          <a:blip r:embed="rId2"/>
          <a:srcRect l="9833" t="34276" r="43038" b="10316"/>
          <a:stretch/>
        </p:blipFill>
        <p:spPr bwMode="auto">
          <a:xfrm>
            <a:off x="342900" y="784361"/>
            <a:ext cx="6193732" cy="4096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avadinimas 1"/>
          <p:cNvSpPr>
            <a:spLocks noGrp="1"/>
          </p:cNvSpPr>
          <p:nvPr>
            <p:ph type="title"/>
          </p:nvPr>
        </p:nvSpPr>
        <p:spPr>
          <a:xfrm>
            <a:off x="535808" y="284727"/>
            <a:ext cx="6888571" cy="397565"/>
          </a:xfrm>
        </p:spPr>
        <p:txBody>
          <a:bodyPr/>
          <a:lstStyle/>
          <a:p>
            <a:pPr lvl="0"/>
            <a:r>
              <a:rPr lang="lt-LT" dirty="0" smtClean="0"/>
              <a:t>Tyrinėjimai ir atradimai</a:t>
            </a:r>
            <a:endParaRPr lang="lt-LT" dirty="0"/>
          </a:p>
        </p:txBody>
      </p:sp>
      <p:sp>
        <p:nvSpPr>
          <p:cNvPr id="2" name="Stačiakampis 1"/>
          <p:cNvSpPr/>
          <p:nvPr/>
        </p:nvSpPr>
        <p:spPr>
          <a:xfrm>
            <a:off x="6712527" y="1223580"/>
            <a:ext cx="207818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lt-LT" sz="1400" dirty="0"/>
              <a:t>Alfa kartos vaikų mąstymas kitoks, todėl ir mokymo būdai turi būti kitokie: </a:t>
            </a:r>
          </a:p>
          <a:p>
            <a:pPr fontAlgn="base"/>
            <a:r>
              <a:rPr lang="lt-LT" sz="1400" dirty="0"/>
              <a:t>        *vaikai nori eksperimentuoti, </a:t>
            </a:r>
          </a:p>
          <a:p>
            <a:pPr fontAlgn="base"/>
            <a:r>
              <a:rPr lang="lt-LT" sz="1400" dirty="0"/>
              <a:t>        *pažiūrėti, „kas daikto viduje“,</a:t>
            </a:r>
          </a:p>
          <a:p>
            <a:pPr fontAlgn="base"/>
            <a:r>
              <a:rPr lang="lt-LT" sz="1400" dirty="0"/>
              <a:t>        * išradinėti ką nors savito,</a:t>
            </a:r>
          </a:p>
          <a:p>
            <a:pPr fontAlgn="base"/>
            <a:r>
              <a:rPr lang="lt-LT" sz="1400" dirty="0"/>
              <a:t>        * per patyrimą mokytis suprasti net ir sudėtingus </a:t>
            </a:r>
            <a:r>
              <a:rPr lang="lt-LT" sz="1400" dirty="0" smtClean="0"/>
              <a:t>dalykus.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232188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aveikslėlis 5"/>
          <p:cNvPicPr/>
          <p:nvPr/>
        </p:nvPicPr>
        <p:blipFill rotWithShape="1">
          <a:blip r:embed="rId2"/>
          <a:srcRect l="8716" t="16608" r="27630" b="4780"/>
          <a:stretch/>
        </p:blipFill>
        <p:spPr bwMode="auto">
          <a:xfrm>
            <a:off x="103909" y="592281"/>
            <a:ext cx="6135569" cy="44680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6317673" y="743426"/>
            <a:ext cx="1989301" cy="4400074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lt-LT" dirty="0" smtClean="0"/>
              <a:t>Net lietuvių kalbos pamokoje siūlome tyrinėti ir atrasti, pvz.: garsą, kurio netariame.</a:t>
            </a:r>
          </a:p>
          <a:p>
            <a:pPr marL="0" indent="0">
              <a:buNone/>
            </a:pPr>
            <a:endParaRPr lang="lt-LT" dirty="0"/>
          </a:p>
          <a:p>
            <a:r>
              <a:rPr lang="lt-LT" dirty="0" smtClean="0"/>
              <a:t>Užduodamas probleminis klausimas skatina mokinius patiems ieškoti atsakymų ir būti aktyviais pamokoje.</a:t>
            </a:r>
          </a:p>
          <a:p>
            <a:pPr marL="0" indent="0">
              <a:buNone/>
            </a:pPr>
            <a:endParaRPr lang="lt-LT" dirty="0" smtClean="0"/>
          </a:p>
          <a:p>
            <a:r>
              <a:rPr lang="lt-LT" dirty="0" err="1" smtClean="0"/>
              <a:t>Video</a:t>
            </a:r>
            <a:r>
              <a:rPr lang="lt-LT" dirty="0" smtClean="0"/>
              <a:t> siužetai  padeda rasti informaciją, patikrinti teiginius, padaryti išvadas.</a:t>
            </a:r>
            <a:endParaRPr lang="lt-LT" dirty="0"/>
          </a:p>
        </p:txBody>
      </p:sp>
      <p:sp>
        <p:nvSpPr>
          <p:cNvPr id="8" name="Teksto vietos rezervavimo ženklas 2"/>
          <p:cNvSpPr>
            <a:spLocks noGrp="1"/>
          </p:cNvSpPr>
          <p:nvPr>
            <p:ph type="body" sz="quarter" idx="15"/>
          </p:nvPr>
        </p:nvSpPr>
        <p:spPr>
          <a:xfrm>
            <a:off x="198029" y="50972"/>
            <a:ext cx="7948443" cy="397568"/>
          </a:xfrm>
        </p:spPr>
        <p:txBody>
          <a:bodyPr>
            <a:normAutofit/>
          </a:bodyPr>
          <a:lstStyle/>
          <a:p>
            <a:r>
              <a:rPr lang="lt-LT" i="1" dirty="0" smtClean="0"/>
              <a:t>Pavyzdys</a:t>
            </a:r>
            <a:r>
              <a:rPr lang="en-US" i="1" dirty="0" smtClean="0"/>
              <a:t>:</a:t>
            </a:r>
            <a:r>
              <a:rPr lang="lt-LT" i="1" dirty="0" smtClean="0"/>
              <a:t> Lietuvių kalba. Vadovėlis 1 klasei. Serija TAIP</a:t>
            </a:r>
            <a:r>
              <a:rPr lang="en-US" i="1" dirty="0" smtClean="0"/>
              <a:t>! (2016 m.)</a:t>
            </a:r>
            <a:endParaRPr lang="lt-LT" i="1" dirty="0"/>
          </a:p>
        </p:txBody>
      </p:sp>
    </p:spTree>
    <p:extLst>
      <p:ext uri="{BB962C8B-B14F-4D97-AF65-F5344CB8AC3E}">
        <p14:creationId xmlns:p14="http://schemas.microsoft.com/office/powerpoint/2010/main" val="19570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</a:t>
            </a:r>
            <a:r>
              <a:rPr lang="lt-LT" dirty="0" smtClean="0"/>
              <a:t>okymosi strategijos</a:t>
            </a: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291547" y="1325317"/>
            <a:ext cx="8488771" cy="29869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1600" dirty="0" smtClean="0"/>
              <a:t>Tai naujas sprendimas – </a:t>
            </a:r>
            <a:r>
              <a:rPr lang="lt-LT" sz="1600" b="1" dirty="0" smtClean="0"/>
              <a:t>pagalba visiems ir kiekvienam</a:t>
            </a:r>
            <a:r>
              <a:rPr lang="lt-LT" sz="1600" dirty="0" smtClean="0"/>
              <a:t>:</a:t>
            </a:r>
          </a:p>
          <a:p>
            <a:r>
              <a:rPr lang="lt-LT" sz="1600" dirty="0" smtClean="0"/>
              <a:t>Kiekvienas mokinys pagal savo individualius gebėjimus ras sau tinkamus būdus pasiekti norimus rezultatus.</a:t>
            </a:r>
          </a:p>
          <a:p>
            <a:r>
              <a:rPr lang="lt-LT" sz="1600" dirty="0" smtClean="0"/>
              <a:t>Mokymosi žingsniais keliaudamas vaikas bus skatinamas nebijoti</a:t>
            </a:r>
            <a:r>
              <a:rPr lang="lt-LT" sz="1600" dirty="0"/>
              <a:t>, nenuvertinti savęs ir patikėti savo beribiu </a:t>
            </a:r>
            <a:r>
              <a:rPr lang="lt-LT" sz="1600" dirty="0" smtClean="0"/>
              <a:t>kūrybiškumu</a:t>
            </a:r>
            <a:r>
              <a:rPr lang="lt-LT" sz="1600" dirty="0"/>
              <a:t>, kurį kiekvienas tikrai turi – tereikia jį pažadinti. </a:t>
            </a:r>
            <a:endParaRPr lang="lt-LT" sz="1600" dirty="0" smtClean="0"/>
          </a:p>
          <a:p>
            <a:r>
              <a:rPr lang="lt-LT" sz="1600" dirty="0" smtClean="0"/>
              <a:t>Mokymosi strategijos -  tai galimybė vaikui pačiam pasirinkti, </a:t>
            </a:r>
            <a:r>
              <a:rPr lang="lt-LT" sz="1600" dirty="0"/>
              <a:t>kokią užduotį jis gali atlikti, </a:t>
            </a:r>
            <a:r>
              <a:rPr lang="lt-LT" sz="1600" dirty="0" smtClean="0"/>
              <a:t>leisti jam siekti daugiau </a:t>
            </a:r>
            <a:r>
              <a:rPr lang="lt-LT" sz="1600" dirty="0"/>
              <a:t>ir kasdien tobulėti, </a:t>
            </a:r>
            <a:r>
              <a:rPr lang="lt-LT" sz="1600" dirty="0" smtClean="0"/>
              <a:t>patiriant  </a:t>
            </a:r>
            <a:r>
              <a:rPr lang="lt-LT" sz="1600" dirty="0"/>
              <a:t>išmokimo džiaugsmą.</a:t>
            </a:r>
          </a:p>
          <a:p>
            <a:pPr marL="0" indent="0">
              <a:buNone/>
            </a:pPr>
            <a:endParaRPr lang="lt-LT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83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6920654" y="1544485"/>
            <a:ext cx="2087970" cy="1603962"/>
          </a:xfrm>
        </p:spPr>
        <p:txBody>
          <a:bodyPr/>
          <a:lstStyle/>
          <a:p>
            <a:pPr marL="0" indent="0">
              <a:buNone/>
            </a:pPr>
            <a:r>
              <a:rPr lang="lt-LT" b="1" dirty="0" smtClean="0">
                <a:solidFill>
                  <a:srgbClr val="FF0000"/>
                </a:solidFill>
              </a:rPr>
              <a:t>Mokymosi strategija</a:t>
            </a:r>
            <a:r>
              <a:rPr lang="lt-LT" dirty="0" smtClean="0"/>
              <a:t>:</a:t>
            </a:r>
          </a:p>
          <a:p>
            <a:r>
              <a:rPr lang="lt-LT" dirty="0" smtClean="0"/>
              <a:t>Kaip suprasti tekstą?</a:t>
            </a:r>
          </a:p>
          <a:p>
            <a:r>
              <a:rPr lang="lt-LT" dirty="0" smtClean="0"/>
              <a:t>Kaip išmokti pasakoti?</a:t>
            </a:r>
            <a:endParaRPr lang="lt-LT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aveikslėlis 5"/>
          <p:cNvPicPr/>
          <p:nvPr/>
        </p:nvPicPr>
        <p:blipFill rotWithShape="1">
          <a:blip r:embed="rId2"/>
          <a:srcRect l="8871" t="18269" r="27007" b="5057"/>
          <a:stretch/>
        </p:blipFill>
        <p:spPr bwMode="auto">
          <a:xfrm>
            <a:off x="176645" y="633845"/>
            <a:ext cx="6515703" cy="42139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ksto vietos rezervavimo ženklas 2"/>
          <p:cNvSpPr>
            <a:spLocks noGrp="1"/>
          </p:cNvSpPr>
          <p:nvPr>
            <p:ph type="body" sz="quarter" idx="15"/>
          </p:nvPr>
        </p:nvSpPr>
        <p:spPr>
          <a:xfrm>
            <a:off x="198029" y="50972"/>
            <a:ext cx="7948443" cy="397568"/>
          </a:xfrm>
        </p:spPr>
        <p:txBody>
          <a:bodyPr>
            <a:normAutofit/>
          </a:bodyPr>
          <a:lstStyle/>
          <a:p>
            <a:r>
              <a:rPr lang="lt-LT" i="1" dirty="0" smtClean="0"/>
              <a:t>Pavyzdys</a:t>
            </a:r>
            <a:r>
              <a:rPr lang="en-US" i="1" dirty="0" smtClean="0"/>
              <a:t>:</a:t>
            </a:r>
            <a:r>
              <a:rPr lang="lt-LT" i="1" dirty="0" smtClean="0"/>
              <a:t> Lietuvių kalba. Vadovėlis 1 klasei. Serija TAIP</a:t>
            </a:r>
            <a:r>
              <a:rPr lang="en-US" i="1" dirty="0" smtClean="0"/>
              <a:t>!</a:t>
            </a:r>
            <a:r>
              <a:rPr lang="lt-LT" i="1" dirty="0" smtClean="0"/>
              <a:t> </a:t>
            </a:r>
            <a:r>
              <a:rPr lang="en-US" i="1" dirty="0" smtClean="0"/>
              <a:t>(2016 m.)</a:t>
            </a:r>
            <a:endParaRPr lang="lt-LT" i="1" dirty="0"/>
          </a:p>
        </p:txBody>
      </p:sp>
    </p:spTree>
    <p:extLst>
      <p:ext uri="{BB962C8B-B14F-4D97-AF65-F5344CB8AC3E}">
        <p14:creationId xmlns:p14="http://schemas.microsoft.com/office/powerpoint/2010/main" val="57674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aveikslėlis 5"/>
          <p:cNvPicPr/>
          <p:nvPr/>
        </p:nvPicPr>
        <p:blipFill rotWithShape="1">
          <a:blip r:embed="rId2"/>
          <a:srcRect l="7937" t="17992" r="25451" b="6163"/>
          <a:stretch/>
        </p:blipFill>
        <p:spPr bwMode="auto">
          <a:xfrm>
            <a:off x="114300" y="524816"/>
            <a:ext cx="6702137" cy="45100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7435280" y="1399013"/>
            <a:ext cx="1464515" cy="160396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lt-LT" sz="1600" dirty="0" smtClean="0"/>
              <a:t>Mokomasi giliai ir nuosekliai.</a:t>
            </a:r>
          </a:p>
          <a:p>
            <a:pPr marL="0" indent="0">
              <a:buNone/>
            </a:pPr>
            <a:endParaRPr lang="lt-LT" sz="1600" dirty="0" smtClean="0"/>
          </a:p>
          <a:p>
            <a:pPr marL="0" indent="0">
              <a:buNone/>
            </a:pPr>
            <a:r>
              <a:rPr lang="lt-LT" sz="1600" u="sng" dirty="0">
                <a:hlinkClick r:id="rId3"/>
              </a:rPr>
              <a:t>http://ub-sablonai.surge.sh/piestukas.html</a:t>
            </a:r>
            <a:endParaRPr lang="lt-LT" sz="1600" dirty="0"/>
          </a:p>
          <a:p>
            <a:pPr marL="0" indent="0">
              <a:buNone/>
            </a:pPr>
            <a:endParaRPr lang="lt-LT" sz="1600" dirty="0" smtClean="0"/>
          </a:p>
        </p:txBody>
      </p:sp>
      <p:sp>
        <p:nvSpPr>
          <p:cNvPr id="8" name="Teksto vietos rezervavimo ženklas 2"/>
          <p:cNvSpPr>
            <a:spLocks noGrp="1"/>
          </p:cNvSpPr>
          <p:nvPr>
            <p:ph type="body" sz="quarter" idx="15"/>
          </p:nvPr>
        </p:nvSpPr>
        <p:spPr>
          <a:xfrm>
            <a:off x="198029" y="50972"/>
            <a:ext cx="7948443" cy="397568"/>
          </a:xfrm>
        </p:spPr>
        <p:txBody>
          <a:bodyPr>
            <a:normAutofit/>
          </a:bodyPr>
          <a:lstStyle/>
          <a:p>
            <a:r>
              <a:rPr lang="lt-LT" i="1" dirty="0" smtClean="0"/>
              <a:t>Pavyzdys</a:t>
            </a:r>
            <a:r>
              <a:rPr lang="en-US" i="1" dirty="0" smtClean="0"/>
              <a:t>:</a:t>
            </a:r>
            <a:r>
              <a:rPr lang="lt-LT" i="1" dirty="0" smtClean="0"/>
              <a:t> Lietuvių kalba. Vadovėlis 1 klasei. Serija TAIP</a:t>
            </a:r>
            <a:r>
              <a:rPr lang="en-US" i="1" dirty="0" smtClean="0"/>
              <a:t>! (2016 m.)</a:t>
            </a:r>
            <a:endParaRPr lang="lt-LT" i="1" dirty="0"/>
          </a:p>
        </p:txBody>
      </p:sp>
    </p:spTree>
    <p:extLst>
      <p:ext uri="{BB962C8B-B14F-4D97-AF65-F5344CB8AC3E}">
        <p14:creationId xmlns:p14="http://schemas.microsoft.com/office/powerpoint/2010/main" val="246491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Raštingumo stiprinimas</a:t>
            </a: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291547" y="1252581"/>
            <a:ext cx="8207921" cy="3321402"/>
          </a:xfrm>
        </p:spPr>
        <p:txBody>
          <a:bodyPr>
            <a:normAutofit/>
          </a:bodyPr>
          <a:lstStyle/>
          <a:p>
            <a:r>
              <a:rPr lang="lt-LT" sz="1600" dirty="0"/>
              <a:t>Technologijų įsigalėjimas turi ir kitą pusę  </a:t>
            </a:r>
            <a:r>
              <a:rPr lang="lt-LT" sz="1600" dirty="0" smtClean="0"/>
              <a:t>- </a:t>
            </a:r>
            <a:r>
              <a:rPr lang="lt-LT" sz="1600" i="1" dirty="0" smtClean="0"/>
              <a:t>alfa</a:t>
            </a:r>
            <a:r>
              <a:rPr lang="lt-LT" sz="1600" dirty="0" smtClean="0"/>
              <a:t> kartos </a:t>
            </a:r>
            <a:r>
              <a:rPr lang="lt-LT" sz="1600" dirty="0"/>
              <a:t>atstovai mažiau </a:t>
            </a:r>
            <a:r>
              <a:rPr lang="lt-LT" sz="1600" dirty="0" smtClean="0"/>
              <a:t>bendraus </a:t>
            </a:r>
            <a:r>
              <a:rPr lang="lt-LT" sz="1600" dirty="0"/>
              <a:t>tiesiogiai, trumpiau </a:t>
            </a:r>
            <a:r>
              <a:rPr lang="lt-LT" sz="1600" dirty="0" smtClean="0"/>
              <a:t>išlaikys </a:t>
            </a:r>
            <a:r>
              <a:rPr lang="lt-LT" sz="1600" dirty="0"/>
              <a:t>dėmesį ties vienu darbu, jiems </a:t>
            </a:r>
            <a:r>
              <a:rPr lang="lt-LT" sz="1600" dirty="0" smtClean="0"/>
              <a:t>bus kebliau</a:t>
            </a:r>
            <a:r>
              <a:rPr lang="lt-LT" sz="1600" dirty="0"/>
              <a:t>  taisyklingai rašyti. </a:t>
            </a:r>
            <a:br>
              <a:rPr lang="lt-LT" sz="1600" dirty="0"/>
            </a:br>
            <a:endParaRPr lang="lt-LT" sz="1600" dirty="0" smtClean="0"/>
          </a:p>
          <a:p>
            <a:r>
              <a:rPr lang="lt-LT" sz="1600" dirty="0" smtClean="0"/>
              <a:t>Kai </a:t>
            </a:r>
            <a:r>
              <a:rPr lang="lt-LT" sz="1600" dirty="0"/>
              <a:t>žinome sunkumus, galima svarstyti, kaip juos įveikti ir dirbti su tais </a:t>
            </a:r>
            <a:r>
              <a:rPr lang="lt-LT" sz="1600" dirty="0" smtClean="0"/>
              <a:t>vaikais: </a:t>
            </a:r>
          </a:p>
          <a:p>
            <a:pPr marL="0" indent="0">
              <a:buNone/>
            </a:pPr>
            <a:r>
              <a:rPr lang="lt-LT" sz="1600" dirty="0" smtClean="0"/>
              <a:t>       *</a:t>
            </a:r>
            <a:r>
              <a:rPr lang="lt-LT" sz="1600" dirty="0"/>
              <a:t>V</a:t>
            </a:r>
            <a:r>
              <a:rPr lang="lt-LT" sz="1600" dirty="0" smtClean="0"/>
              <a:t>aikai  pamokoje skatinami </a:t>
            </a:r>
            <a:r>
              <a:rPr lang="lt-LT" sz="1600" dirty="0"/>
              <a:t>dirbti grupėse, vadinasi, daugiau bendrauti tiesiogiai, ne virtualiai. </a:t>
            </a:r>
            <a:endParaRPr lang="lt-LT" sz="1600" dirty="0" smtClean="0"/>
          </a:p>
          <a:p>
            <a:pPr marL="0" indent="0">
              <a:buNone/>
            </a:pPr>
            <a:r>
              <a:rPr lang="lt-LT" sz="1600" dirty="0" smtClean="0"/>
              <a:t>       *Veiklų kiekis pamokoje subalansuotas taip, kad mokiniai pasiektų geriausius mokymosi rezultatus.</a:t>
            </a:r>
          </a:p>
          <a:p>
            <a:pPr marL="0" indent="0">
              <a:buNone/>
            </a:pPr>
            <a:r>
              <a:rPr lang="lt-LT" sz="1600" dirty="0" smtClean="0"/>
              <a:t>       *Rašymo užduotys parinktos tikslingai, su žinia, kokio rezultato siekia vaikas.</a:t>
            </a:r>
            <a:endParaRPr lang="lt-LT" sz="1600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01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aveikslėlis 6"/>
          <p:cNvPicPr/>
          <p:nvPr/>
        </p:nvPicPr>
        <p:blipFill rotWithShape="1">
          <a:blip r:embed="rId2"/>
          <a:srcRect l="9027" t="16331" r="27630" b="6994"/>
          <a:stretch/>
        </p:blipFill>
        <p:spPr bwMode="auto">
          <a:xfrm>
            <a:off x="3841370" y="1351949"/>
            <a:ext cx="5097174" cy="3595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/>
          <p:cNvPicPr/>
          <p:nvPr/>
        </p:nvPicPr>
        <p:blipFill rotWithShape="1">
          <a:blip r:embed="rId3"/>
          <a:srcRect l="11361" t="17992" r="59224" b="31075"/>
          <a:stretch/>
        </p:blipFill>
        <p:spPr bwMode="auto">
          <a:xfrm>
            <a:off x="291547" y="823458"/>
            <a:ext cx="3344573" cy="3887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o vietos rezervavimo ženklas 2"/>
          <p:cNvSpPr>
            <a:spLocks noGrp="1"/>
          </p:cNvSpPr>
          <p:nvPr>
            <p:ph type="body" sz="quarter" idx="15"/>
          </p:nvPr>
        </p:nvSpPr>
        <p:spPr>
          <a:xfrm>
            <a:off x="198029" y="50972"/>
            <a:ext cx="7948443" cy="397568"/>
          </a:xfrm>
        </p:spPr>
        <p:txBody>
          <a:bodyPr>
            <a:normAutofit/>
          </a:bodyPr>
          <a:lstStyle/>
          <a:p>
            <a:r>
              <a:rPr lang="lt-LT" i="1" dirty="0" smtClean="0"/>
              <a:t>Pavyzdys</a:t>
            </a:r>
            <a:r>
              <a:rPr lang="en-US" i="1" dirty="0" smtClean="0"/>
              <a:t>:</a:t>
            </a:r>
            <a:r>
              <a:rPr lang="lt-LT" i="1" dirty="0" smtClean="0"/>
              <a:t> Lietuvių kalba. Užrašai 1 klasei. Serija TAIP</a:t>
            </a:r>
            <a:r>
              <a:rPr lang="en-US" i="1" dirty="0" smtClean="0"/>
              <a:t>! </a:t>
            </a:r>
            <a:r>
              <a:rPr lang="lt-LT" i="1" dirty="0"/>
              <a:t>(</a:t>
            </a:r>
            <a:r>
              <a:rPr lang="en-US" i="1" dirty="0" smtClean="0"/>
              <a:t>2016 m.)</a:t>
            </a:r>
            <a:endParaRPr lang="lt-LT" i="1" dirty="0"/>
          </a:p>
        </p:txBody>
      </p:sp>
    </p:spTree>
    <p:extLst>
      <p:ext uri="{BB962C8B-B14F-4D97-AF65-F5344CB8AC3E}">
        <p14:creationId xmlns:p14="http://schemas.microsoft.com/office/powerpoint/2010/main" val="292765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4606201" y="3748435"/>
            <a:ext cx="2991979" cy="8359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sz="1200" b="1" dirty="0" smtClean="0"/>
              <a:t>X KARTA  - nuo 1965 m.</a:t>
            </a:r>
          </a:p>
          <a:p>
            <a:pPr marL="0" indent="0">
              <a:buNone/>
            </a:pPr>
            <a:r>
              <a:rPr lang="lt-LT" sz="1200" dirty="0" smtClean="0"/>
              <a:t>Vaikų </a:t>
            </a:r>
            <a:r>
              <a:rPr lang="lt-LT" sz="1200" dirty="0"/>
              <a:t>„su raktu ant kaklo“ karta, kurių tėvai nuolat dirbo ir neturėjo galimybių vaikams skirti pakankamai </a:t>
            </a:r>
            <a:r>
              <a:rPr lang="lt-LT" sz="1200" dirty="0" smtClean="0"/>
              <a:t>dėmesio.</a:t>
            </a:r>
            <a:endParaRPr lang="lt-LT" sz="1200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3584331" y="1846422"/>
            <a:ext cx="2991979" cy="10558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1200" b="1" dirty="0"/>
              <a:t>Y</a:t>
            </a:r>
            <a:r>
              <a:rPr lang="lt-LT" sz="1200" b="1" dirty="0" smtClean="0"/>
              <a:t> KARTA  - nuo 1980 m.</a:t>
            </a:r>
          </a:p>
          <a:p>
            <a:pPr marL="0" indent="0">
              <a:buNone/>
            </a:pPr>
            <a:r>
              <a:rPr lang="lt-LT" sz="1200" dirty="0"/>
              <a:t>Y</a:t>
            </a:r>
            <a:r>
              <a:rPr lang="lt-LT" sz="1200" dirty="0" smtClean="0"/>
              <a:t>pač </a:t>
            </a:r>
            <a:r>
              <a:rPr lang="lt-LT" sz="1200" dirty="0"/>
              <a:t>pasitiki </a:t>
            </a:r>
            <a:r>
              <a:rPr lang="lt-LT" sz="1200" dirty="0" smtClean="0"/>
              <a:t>savimi, siekia </a:t>
            </a:r>
            <a:r>
              <a:rPr lang="lt-LT" sz="1200" dirty="0"/>
              <a:t>greito rezultato, staigaus pripažinimo, įvertinimo ir </a:t>
            </a:r>
            <a:r>
              <a:rPr lang="lt-LT" sz="1200" dirty="0" smtClean="0"/>
              <a:t>atlygio. Turi </a:t>
            </a:r>
            <a:r>
              <a:rPr lang="lt-LT" sz="1200" dirty="0" err="1" smtClean="0"/>
              <a:t>etiškesnį</a:t>
            </a:r>
            <a:r>
              <a:rPr lang="lt-LT" sz="1200" dirty="0" smtClean="0"/>
              <a:t> </a:t>
            </a:r>
            <a:r>
              <a:rPr lang="lt-LT" sz="1200" dirty="0"/>
              <a:t>ir ekologiškesnį požiūrį į </a:t>
            </a:r>
            <a:r>
              <a:rPr lang="lt-LT" sz="1200" dirty="0" smtClean="0"/>
              <a:t>vartojimą.</a:t>
            </a:r>
            <a:endParaRPr lang="lt-LT" sz="1200" dirty="0"/>
          </a:p>
        </p:txBody>
      </p:sp>
      <p:sp>
        <p:nvSpPr>
          <p:cNvPr id="11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4869463" y="449803"/>
            <a:ext cx="3317561" cy="10157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t-LT" sz="1200" b="1" dirty="0" smtClean="0"/>
              <a:t>Z KARTA  - nuo 1995 m.</a:t>
            </a:r>
          </a:p>
          <a:p>
            <a:pPr marL="0" indent="0">
              <a:buNone/>
            </a:pPr>
            <a:r>
              <a:rPr lang="lt-LT" sz="1200" dirty="0" smtClean="0"/>
              <a:t>Visiški </a:t>
            </a:r>
            <a:r>
              <a:rPr lang="lt-LT" sz="1200" dirty="0"/>
              <a:t>technologijų </a:t>
            </a:r>
            <a:r>
              <a:rPr lang="lt-LT" sz="1200" dirty="0" err="1" smtClean="0"/>
              <a:t>vartotojai.Tai</a:t>
            </a:r>
            <a:r>
              <a:rPr lang="lt-LT" sz="1200" dirty="0" smtClean="0"/>
              <a:t> </a:t>
            </a:r>
            <a:r>
              <a:rPr lang="lt-LT" sz="1200" dirty="0"/>
              <a:t>individualistai, nuolat reikalaujantys </a:t>
            </a:r>
            <a:r>
              <a:rPr lang="lt-LT" sz="1200" dirty="0" smtClean="0"/>
              <a:t>dėmesio, </a:t>
            </a:r>
            <a:r>
              <a:rPr lang="lt-LT" sz="1200" dirty="0"/>
              <a:t>nemokantys derintis, ieškoti kompromisų, </a:t>
            </a:r>
            <a:r>
              <a:rPr lang="lt-LT" sz="1200" dirty="0" smtClean="0"/>
              <a:t>sunkiai susikaupia </a:t>
            </a:r>
            <a:r>
              <a:rPr lang="lt-LT" sz="1200" dirty="0"/>
              <a:t>ties viena veikla</a:t>
            </a:r>
            <a:r>
              <a:rPr lang="lt-LT" sz="1200" dirty="0" smtClean="0"/>
              <a:t>.</a:t>
            </a:r>
            <a:endParaRPr lang="lt-LT" sz="1200" dirty="0"/>
          </a:p>
        </p:txBody>
      </p:sp>
      <p:sp>
        <p:nvSpPr>
          <p:cNvPr id="12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190724" y="2645246"/>
            <a:ext cx="2991979" cy="13665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b="1" i="1" dirty="0" smtClean="0"/>
              <a:t> α (Alfa) </a:t>
            </a:r>
            <a:r>
              <a:rPr lang="lt-LT" sz="1200" b="1" dirty="0" smtClean="0"/>
              <a:t>KARTA  - nuo 2010 m.</a:t>
            </a:r>
          </a:p>
          <a:p>
            <a:pPr marL="0" indent="0">
              <a:buNone/>
            </a:pPr>
            <a:r>
              <a:rPr lang="lt-LT" sz="1200" dirty="0" smtClean="0"/>
              <a:t>Mokslininkai </a:t>
            </a:r>
            <a:r>
              <a:rPr lang="lt-LT" sz="1200" dirty="0"/>
              <a:t>teigia, kad </a:t>
            </a:r>
            <a:r>
              <a:rPr lang="lt-LT" sz="1200" i="1" dirty="0"/>
              <a:t>alfa</a:t>
            </a:r>
            <a:r>
              <a:rPr lang="lt-LT" sz="1200" dirty="0"/>
              <a:t> kartos vaikai bus tie, kurie sugebės priimti globalaus pasaulio iššūkius – apdoroti milžiniškus informacijos kiekius, vienu metu daryti keletą ar net keliolika darbų. </a:t>
            </a:r>
          </a:p>
          <a:p>
            <a:pPr marL="0" indent="0">
              <a:buNone/>
            </a:pPr>
            <a:endParaRPr lang="lt-LT" sz="1200" dirty="0"/>
          </a:p>
        </p:txBody>
      </p:sp>
      <p:pic>
        <p:nvPicPr>
          <p:cNvPr id="13" name="Paveikslėlis 12" descr="https://upload.wikimedia.org/wikipedia/commons/thumb/2/21/Sony_Alpha_logo.svg/2000px-Sony_Alpha_logo.svg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42" y="896619"/>
            <a:ext cx="2019300" cy="14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aveikslėlis 13" descr="http://kg.nageen.com/wp-content/uploads/2014/08/s_y.gi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 b="7955"/>
          <a:stretch/>
        </p:blipFill>
        <p:spPr bwMode="auto">
          <a:xfrm>
            <a:off x="6528244" y="2119975"/>
            <a:ext cx="1458456" cy="17348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aveikslėlis 14" descr="File:Blue x.sv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913" y="3072574"/>
            <a:ext cx="1573978" cy="187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aveikslėlis 15" descr="https://www.wpclipart.com/signs_symbol/alphabets_numbers/green_metal/green_metal_letter_capitol_Z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266" y="102959"/>
            <a:ext cx="1190625" cy="1709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651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 build="p"/>
      <p:bldP spid="11" grpId="0" build="p"/>
      <p:bldP spid="1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Refleksija</a:t>
            </a: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291547" y="1398054"/>
            <a:ext cx="7366552" cy="2764001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/>
              <a:t>Dabartinės kartos vaikai siekia </a:t>
            </a:r>
            <a:r>
              <a:rPr lang="lt-LT" dirty="0"/>
              <a:t>būti geriausiais, </a:t>
            </a:r>
            <a:r>
              <a:rPr lang="lt-LT" dirty="0" smtClean="0"/>
              <a:t>siekia geriausių </a:t>
            </a:r>
            <a:r>
              <a:rPr lang="lt-LT" dirty="0"/>
              <a:t>rezultatų. Jie </a:t>
            </a:r>
            <a:r>
              <a:rPr lang="lt-LT" dirty="0" smtClean="0"/>
              <a:t>nori </a:t>
            </a:r>
            <a:r>
              <a:rPr lang="lt-LT" dirty="0"/>
              <a:t>žinoti – kaip </a:t>
            </a:r>
            <a:r>
              <a:rPr lang="lt-LT" dirty="0" smtClean="0"/>
              <a:t>tą padaryti.</a:t>
            </a:r>
          </a:p>
          <a:p>
            <a:r>
              <a:rPr lang="lt-LT" dirty="0" smtClean="0"/>
              <a:t>Mokytojai - turi </a:t>
            </a:r>
            <a:r>
              <a:rPr lang="lt-LT" dirty="0"/>
              <a:t>išmokti </a:t>
            </a:r>
            <a:r>
              <a:rPr lang="lt-LT" dirty="0" smtClean="0"/>
              <a:t>išklausyti mokinius, turi skirti laiko pamokoje refleksijai, turi įsivertinti, kuria linkme toliau dirbti.</a:t>
            </a:r>
          </a:p>
          <a:p>
            <a:r>
              <a:rPr lang="lt-LT" dirty="0" smtClean="0"/>
              <a:t>Mokiniai – turi išmokti apgalvoti, įsivertinti, apmąstyti:</a:t>
            </a:r>
          </a:p>
          <a:p>
            <a:pPr marL="0" indent="0">
              <a:buNone/>
            </a:pPr>
            <a:r>
              <a:rPr lang="lt-LT" dirty="0" smtClean="0"/>
              <a:t>*Kaip šiandien sekėsi?</a:t>
            </a:r>
          </a:p>
          <a:p>
            <a:pPr marL="0" indent="0">
              <a:buNone/>
            </a:pPr>
            <a:r>
              <a:rPr lang="lt-LT" dirty="0" smtClean="0"/>
              <a:t>*Kas pavyko geriausiai?</a:t>
            </a:r>
          </a:p>
          <a:p>
            <a:pPr marL="0" indent="0">
              <a:buNone/>
            </a:pPr>
            <a:r>
              <a:rPr lang="lt-LT" dirty="0" smtClean="0"/>
              <a:t>*Ko išmokau?</a:t>
            </a:r>
          </a:p>
          <a:p>
            <a:pPr marL="0" indent="0">
              <a:buNone/>
            </a:pPr>
            <a:r>
              <a:rPr lang="lt-LT" dirty="0" smtClean="0"/>
              <a:t>*Kam to reikėjo? Kur panaudosiu tai, ko išmokau?</a:t>
            </a:r>
          </a:p>
          <a:p>
            <a:pPr marL="0" indent="0">
              <a:buNone/>
            </a:pPr>
            <a:r>
              <a:rPr lang="lt-LT" dirty="0" smtClean="0"/>
              <a:t>*Kas padėjo pasiekti gerų rezultatų?</a:t>
            </a:r>
          </a:p>
          <a:p>
            <a:pPr marL="0" indent="0">
              <a:buNone/>
            </a:pPr>
            <a:r>
              <a:rPr lang="lt-LT" dirty="0" smtClean="0"/>
              <a:t>*Ko reikėtų pasimokyti?</a:t>
            </a:r>
          </a:p>
          <a:p>
            <a:pPr marL="0" indent="0">
              <a:buNone/>
            </a:pPr>
            <a:r>
              <a:rPr lang="lt-LT" dirty="0" smtClean="0"/>
              <a:t>*Apie ką norėčiau sužinoti daugiau? Kokiu būdu tai padaryti?</a:t>
            </a:r>
          </a:p>
          <a:p>
            <a:pPr marL="0" indent="0">
              <a:buNone/>
            </a:pPr>
            <a:r>
              <a:rPr lang="lt-LT" dirty="0" smtClean="0"/>
              <a:t>*........</a:t>
            </a:r>
            <a:endParaRPr lang="lt-LT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57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aveikslėlis 5"/>
          <p:cNvPicPr/>
          <p:nvPr/>
        </p:nvPicPr>
        <p:blipFill rotWithShape="1">
          <a:blip r:embed="rId2"/>
          <a:srcRect l="42333" t="66710" r="29809" b="5610"/>
          <a:stretch/>
        </p:blipFill>
        <p:spPr bwMode="auto">
          <a:xfrm>
            <a:off x="364284" y="2400334"/>
            <a:ext cx="3469005" cy="24474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ksto vietos rezervavimo ženklas 2"/>
          <p:cNvSpPr txBox="1">
            <a:spLocks/>
          </p:cNvSpPr>
          <p:nvPr/>
        </p:nvSpPr>
        <p:spPr>
          <a:xfrm>
            <a:off x="198029" y="50972"/>
            <a:ext cx="7948443" cy="3975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Clr>
                <a:srgbClr val="A70336"/>
              </a:buClr>
              <a:buFont typeface="Arial"/>
              <a:buNone/>
              <a:defRPr sz="1600" b="0" i="0" kern="1200">
                <a:solidFill>
                  <a:schemeClr val="accent6"/>
                </a:solidFill>
                <a:latin typeface="Apercu Pro"/>
                <a:ea typeface="+mn-ea"/>
                <a:cs typeface="Apercu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A70336"/>
              </a:buClr>
              <a:buSzPct val="100000"/>
              <a:buFont typeface="Lucida Grande"/>
              <a:buChar char="-"/>
              <a:defRPr sz="1200" b="0" i="0" kern="1200">
                <a:solidFill>
                  <a:schemeClr val="tx1"/>
                </a:solidFill>
                <a:latin typeface="Apercu Pro Light"/>
                <a:ea typeface="+mn-ea"/>
                <a:cs typeface="Apercu Pro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A70336"/>
              </a:buClr>
              <a:buFont typeface="Arial"/>
              <a:buChar char="•"/>
              <a:defRPr sz="1050" b="0" i="0" kern="1200">
                <a:solidFill>
                  <a:schemeClr val="tx1"/>
                </a:solidFill>
                <a:latin typeface="Apercu Pro Light"/>
                <a:ea typeface="+mn-ea"/>
                <a:cs typeface="Apercu Pro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A70336"/>
              </a:buClr>
              <a:buFont typeface="Lucida Grande"/>
              <a:buChar char="-"/>
              <a:defRPr sz="900" b="0" i="0" kern="1200">
                <a:solidFill>
                  <a:schemeClr val="tx1"/>
                </a:solidFill>
                <a:latin typeface="Apercu Pro Light"/>
                <a:ea typeface="+mn-ea"/>
                <a:cs typeface="Apercu Pro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A70336"/>
              </a:buClr>
              <a:buFont typeface="Arial"/>
              <a:buChar char="»"/>
              <a:defRPr sz="900" b="0" i="0" kern="1200">
                <a:solidFill>
                  <a:schemeClr val="tx1"/>
                </a:solidFill>
                <a:latin typeface="Apercu Pro Light"/>
                <a:ea typeface="+mn-ea"/>
                <a:cs typeface="Apercu Pro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i="1" dirty="0" smtClean="0"/>
              <a:t>Pavyzdys</a:t>
            </a:r>
            <a:r>
              <a:rPr lang="en-US" i="1" dirty="0" smtClean="0"/>
              <a:t>:</a:t>
            </a:r>
            <a:r>
              <a:rPr lang="lt-LT" i="1" dirty="0" smtClean="0"/>
              <a:t> Lietuvių kalba. Vadovėlis 1 klasei. Serija TAIP</a:t>
            </a:r>
            <a:r>
              <a:rPr lang="en-US" i="1" dirty="0" smtClean="0"/>
              <a:t>! </a:t>
            </a:r>
            <a:r>
              <a:rPr lang="lt-LT" i="1" dirty="0"/>
              <a:t>(</a:t>
            </a:r>
            <a:r>
              <a:rPr lang="en-US" i="1" dirty="0" smtClean="0"/>
              <a:t>2016 m.)</a:t>
            </a:r>
            <a:endParaRPr lang="lt-LT" i="1" dirty="0"/>
          </a:p>
        </p:txBody>
      </p:sp>
      <p:pic>
        <p:nvPicPr>
          <p:cNvPr id="9" name="Paveikslėlis 8"/>
          <p:cNvPicPr/>
          <p:nvPr/>
        </p:nvPicPr>
        <p:blipFill rotWithShape="1">
          <a:blip r:embed="rId3"/>
          <a:srcRect l="42129" t="64839" r="21381" b="24776"/>
          <a:stretch/>
        </p:blipFill>
        <p:spPr bwMode="auto">
          <a:xfrm>
            <a:off x="4047559" y="869925"/>
            <a:ext cx="3686607" cy="6782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aveikslėlis 9"/>
          <p:cNvPicPr/>
          <p:nvPr/>
        </p:nvPicPr>
        <p:blipFill rotWithShape="1">
          <a:blip r:embed="rId4"/>
          <a:srcRect l="41710" t="78336" r="29342" b="10038"/>
          <a:stretch/>
        </p:blipFill>
        <p:spPr bwMode="auto">
          <a:xfrm>
            <a:off x="5021922" y="1687109"/>
            <a:ext cx="3795280" cy="9846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aveikslėlis 10"/>
          <p:cNvPicPr/>
          <p:nvPr/>
        </p:nvPicPr>
        <p:blipFill rotWithShape="1">
          <a:blip r:embed="rId5"/>
          <a:srcRect l="42021" t="75568" r="29187" b="9208"/>
          <a:stretch/>
        </p:blipFill>
        <p:spPr bwMode="auto">
          <a:xfrm>
            <a:off x="364284" y="1006919"/>
            <a:ext cx="3596561" cy="11709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aveikslėlis 11"/>
          <p:cNvPicPr/>
          <p:nvPr/>
        </p:nvPicPr>
        <p:blipFill rotWithShape="1">
          <a:blip r:embed="rId6"/>
          <a:srcRect l="20854" t="66156" r="39770" b="11700"/>
          <a:stretch/>
        </p:blipFill>
        <p:spPr bwMode="auto">
          <a:xfrm>
            <a:off x="4232862" y="2978315"/>
            <a:ext cx="3501304" cy="13888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356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Emocinis intelektas</a:t>
            </a: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218811" y="1522744"/>
            <a:ext cx="7802970" cy="2764001"/>
          </a:xfrm>
        </p:spPr>
        <p:txBody>
          <a:bodyPr>
            <a:normAutofit/>
          </a:bodyPr>
          <a:lstStyle/>
          <a:p>
            <a:pPr fontAlgn="base"/>
            <a:r>
              <a:rPr lang="lt-LT" sz="1600" dirty="0" smtClean="0"/>
              <a:t>Dėl didelės technologijų įtakos ir pasikeitusio bendravimo vaikai tampa </a:t>
            </a:r>
            <a:r>
              <a:rPr lang="lt-LT" sz="1600" dirty="0"/>
              <a:t>labiau </a:t>
            </a:r>
            <a:r>
              <a:rPr lang="lt-LT" sz="1600" dirty="0" smtClean="0"/>
              <a:t>emociškai pažeidžiami, uždaresni.</a:t>
            </a:r>
          </a:p>
          <a:p>
            <a:pPr fontAlgn="base"/>
            <a:r>
              <a:rPr lang="lt-LT" sz="1600" dirty="0"/>
              <a:t>Emociškai intelektualus žmogus tas, kuris moka stebėti save, suprasti, kodėl jaučiasi, </a:t>
            </a:r>
            <a:r>
              <a:rPr lang="lt-LT" sz="1600" dirty="0" smtClean="0"/>
              <a:t>mąsto ir </a:t>
            </a:r>
            <a:r>
              <a:rPr lang="lt-LT" sz="1600" dirty="0"/>
              <a:t>elgiasi vienaip ar kitaip.</a:t>
            </a:r>
          </a:p>
          <a:p>
            <a:pPr fontAlgn="base"/>
            <a:r>
              <a:rPr lang="lt-LT" sz="1600" b="1" dirty="0" smtClean="0"/>
              <a:t>Ypatingas </a:t>
            </a:r>
            <a:r>
              <a:rPr lang="lt-LT" sz="1600" b="1" dirty="0"/>
              <a:t>dėmesys skiriamas užduotims, lavinančioms vaiko emocinį intelektą</a:t>
            </a:r>
            <a:r>
              <a:rPr lang="lt-LT" sz="1600" dirty="0"/>
              <a:t>, </a:t>
            </a:r>
            <a:r>
              <a:rPr lang="lt-LT" sz="1600" dirty="0" smtClean="0"/>
              <a:t>skatinančioms </a:t>
            </a:r>
            <a:r>
              <a:rPr lang="lt-LT" sz="1600" dirty="0"/>
              <a:t>pozityvius vaiko elgesio ir mokymosi pokyčius</a:t>
            </a:r>
            <a:r>
              <a:rPr lang="lt-LT" sz="1600" dirty="0" smtClean="0"/>
              <a:t>.</a:t>
            </a:r>
            <a:endParaRPr lang="lt-LT" sz="1600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34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09951" y="311195"/>
            <a:ext cx="7740626" cy="397565"/>
          </a:xfrm>
        </p:spPr>
        <p:txBody>
          <a:bodyPr/>
          <a:lstStyle/>
          <a:p>
            <a:r>
              <a:rPr lang="lt-LT" dirty="0" smtClean="0"/>
              <a:t>Pagrindiniai emociniai poreikiai</a:t>
            </a:r>
            <a:endParaRPr lang="lt-LT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029143763"/>
              </p:ext>
            </p:extLst>
          </p:nvPr>
        </p:nvGraphicFramePr>
        <p:xfrm>
          <a:off x="1477542" y="8079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6754694" y="2200513"/>
            <a:ext cx="2056797" cy="1020669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1600" dirty="0" smtClean="0"/>
              <a:t>Lietuvos </a:t>
            </a:r>
            <a:r>
              <a:rPr lang="lt-LT" sz="1600" dirty="0"/>
              <a:t>socialinio emocinio </a:t>
            </a:r>
            <a:endParaRPr lang="lt-LT" sz="1600" dirty="0" smtClean="0"/>
          </a:p>
          <a:p>
            <a:pPr marL="0" indent="0">
              <a:buNone/>
            </a:pPr>
            <a:r>
              <a:rPr lang="lt-LT" sz="1600" dirty="0" smtClean="0"/>
              <a:t>ugdymo </a:t>
            </a:r>
            <a:r>
              <a:rPr lang="lt-LT" sz="1600" dirty="0"/>
              <a:t>asociacija. </a:t>
            </a:r>
          </a:p>
        </p:txBody>
      </p:sp>
      <p:sp>
        <p:nvSpPr>
          <p:cNvPr id="3" name="Stačiakampis 2"/>
          <p:cNvSpPr/>
          <p:nvPr/>
        </p:nvSpPr>
        <p:spPr>
          <a:xfrm>
            <a:off x="301337" y="1528333"/>
            <a:ext cx="192231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400" dirty="0">
                <a:solidFill>
                  <a:srgbClr val="FF0000"/>
                </a:solidFill>
              </a:rPr>
              <a:t>Kai visas mokymosi procesas organizuojamas nuosekliai, vaikas gauna mokymosi pagalbą, jis žino, ko siekia – tuomet jaučiasi saugus. O matydamas gerėjančius savo mokymosi rezultatus ir sėkmę, jaučia pasitenkinimą ir tai kelia jo pasitikėjimą savimi.</a:t>
            </a:r>
          </a:p>
        </p:txBody>
      </p:sp>
    </p:spTree>
    <p:extLst>
      <p:ext uri="{BB962C8B-B14F-4D97-AF65-F5344CB8AC3E}">
        <p14:creationId xmlns:p14="http://schemas.microsoft.com/office/powerpoint/2010/main" val="228055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Turinio kokybė</a:t>
            </a: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291547" y="1283755"/>
            <a:ext cx="7782189" cy="2581664"/>
          </a:xfrm>
        </p:spPr>
        <p:txBody>
          <a:bodyPr/>
          <a:lstStyle/>
          <a:p>
            <a:r>
              <a:rPr lang="lt-LT" dirty="0"/>
              <a:t>Naujosios kartos mokiniai kuo toliau, tuo labiau kels dar didesnius reikalavimus turinio kokybei</a:t>
            </a:r>
            <a:r>
              <a:rPr lang="lt-LT" dirty="0" smtClean="0"/>
              <a:t>.</a:t>
            </a:r>
          </a:p>
          <a:p>
            <a:r>
              <a:rPr lang="lt-LT" dirty="0"/>
              <a:t>M</a:t>
            </a:r>
            <a:r>
              <a:rPr lang="lt-LT" dirty="0" smtClean="0"/>
              <a:t>okytojams visada </a:t>
            </a:r>
            <a:r>
              <a:rPr lang="lt-LT" dirty="0"/>
              <a:t>reikės kokybiško turinio, o jį gali sukurti tik puikiai savo darbą išmanantys specialistai.</a:t>
            </a:r>
          </a:p>
          <a:p>
            <a:r>
              <a:rPr lang="lt-LT" dirty="0" smtClean="0"/>
              <a:t>Leidyklos „Šviesa“ naujus komplektus kuria tik aukštos kvalifikacijos savo srities specialistų komanda: autoriai (praktikai ir mokslininkai), metodinė grupė, recenzentai, konsultantai, </a:t>
            </a:r>
            <a:r>
              <a:rPr lang="lt-LT" dirty="0" err="1" smtClean="0"/>
              <a:t>iliustratoriai</a:t>
            </a:r>
            <a:r>
              <a:rPr lang="lt-LT" dirty="0"/>
              <a:t> </a:t>
            </a:r>
            <a:r>
              <a:rPr lang="lt-LT" dirty="0" smtClean="0"/>
              <a:t>ir kt.</a:t>
            </a:r>
            <a:endParaRPr lang="lt-LT" dirty="0"/>
          </a:p>
          <a:p>
            <a:r>
              <a:rPr lang="lt-LT" dirty="0" smtClean="0"/>
              <a:t>Turinio medžiaga išbandoma praktiškai mokyklose. Tai buvo padaryta ir  su naujojo Lietuvių kalbos vadovėlio komplekto 1 klasei (serija TAIP</a:t>
            </a:r>
            <a:r>
              <a:rPr lang="en-US" dirty="0" smtClean="0"/>
              <a:t>!</a:t>
            </a:r>
            <a:r>
              <a:rPr lang="lt-LT" dirty="0" smtClean="0"/>
              <a:t>) turiniu. Gavome naudingų pasiūlymų, patarimų ir padrąsinimų iš mokytojų, kurių dauguma puikiai įvertino mūsų siūlomas naujoves ir rekomendavo šį komplektą savo kolegoms.</a:t>
            </a:r>
            <a:endParaRPr lang="lt-LT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49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4" y="656235"/>
            <a:ext cx="7685228" cy="391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4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139700" y="1116013"/>
            <a:ext cx="8877299" cy="127158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lt-LT" dirty="0"/>
              <a:t>Bendradarbiaujant su Lietuvos pradinio ugdymo asociacija (LPUMA) </a:t>
            </a:r>
            <a:r>
              <a:rPr lang="lt-LT" b="1" dirty="0"/>
              <a:t>pirmą kartą</a:t>
            </a:r>
            <a:r>
              <a:rPr lang="lt-LT" dirty="0"/>
              <a:t> pradinio ugdymo lietuvių kalbos mokomoji medžiaga buvo </a:t>
            </a:r>
            <a:r>
              <a:rPr lang="lt-LT" b="1" dirty="0"/>
              <a:t>išbandyta praktiškai </a:t>
            </a:r>
            <a:r>
              <a:rPr lang="lt-LT" dirty="0"/>
              <a:t>Lietuvos mokyklose.</a:t>
            </a:r>
          </a:p>
          <a:p>
            <a:pPr marL="0" indent="0">
              <a:buNone/>
            </a:pPr>
            <a:r>
              <a:rPr lang="lt-LT" dirty="0"/>
              <a:t>Išbandant mokymo(</a:t>
            </a:r>
            <a:r>
              <a:rPr lang="lt-LT" dirty="0" err="1"/>
              <a:t>si</a:t>
            </a:r>
            <a:r>
              <a:rPr lang="lt-LT" dirty="0"/>
              <a:t>) priemonių komplektą dalyvavo:</a:t>
            </a:r>
          </a:p>
          <a:p>
            <a:pPr lvl="0"/>
            <a:r>
              <a:rPr lang="lt-LT" dirty="0"/>
              <a:t>41 mokykla,</a:t>
            </a:r>
          </a:p>
          <a:p>
            <a:pPr lvl="0"/>
            <a:r>
              <a:rPr lang="lt-LT" dirty="0"/>
              <a:t>43 pradinio ugdymo mokytojai,</a:t>
            </a:r>
          </a:p>
          <a:p>
            <a:pPr lvl="0"/>
            <a:r>
              <a:rPr lang="lt-LT" dirty="0"/>
              <a:t>945 pirmos klasės mokiniai.</a:t>
            </a:r>
          </a:p>
          <a:p>
            <a:pPr marL="0" indent="0">
              <a:buNone/>
            </a:pPr>
            <a:r>
              <a:rPr lang="lt-LT" dirty="0"/>
              <a:t>Atsižvelgus į mokytojų ir mokinių pastebėjimus</a:t>
            </a:r>
            <a:r>
              <a:rPr lang="lt-LT" b="1" dirty="0"/>
              <a:t> turinys buvo koreguojamas ir tobulinamas.</a:t>
            </a:r>
            <a:endParaRPr lang="lt-LT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aveikslėlis 5" descr="https://static2.mailersend.com/data/emails/10/165/577/4020160308052601.png?246">
            <a:hlinkClick r:id="" tgtFrame="&quot;_blank&quot;"/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42874"/>
            <a:ext cx="5334000" cy="9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69" y="2387600"/>
            <a:ext cx="7000099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0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572101" y="840284"/>
            <a:ext cx="7439289" cy="397565"/>
          </a:xfrm>
        </p:spPr>
        <p:txBody>
          <a:bodyPr/>
          <a:lstStyle/>
          <a:p>
            <a:r>
              <a:rPr lang="lt-LT" sz="2400" dirty="0"/>
              <a:t>Naujos serijos TAIP! lietuvių kalbos 1 klasei </a:t>
            </a:r>
            <a:r>
              <a:rPr lang="lt-LT" sz="2400" dirty="0" smtClean="0"/>
              <a:t>vadovėlio komplektą </a:t>
            </a:r>
            <a:r>
              <a:rPr lang="lt-LT" sz="2400" dirty="0"/>
              <a:t>sudaro:</a:t>
            </a:r>
            <a:r>
              <a:rPr lang="lt-LT" dirty="0"/>
              <a:t/>
            </a:r>
            <a:br>
              <a:rPr lang="lt-LT" dirty="0"/>
            </a:b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2101" y="1052623"/>
            <a:ext cx="7813068" cy="352136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70336"/>
              </a:buClr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percu Pro Light"/>
                <a:ea typeface="+mn-ea"/>
                <a:cs typeface="Apercu Pro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A70336"/>
              </a:buClr>
              <a:buSzPct val="100000"/>
              <a:buFont typeface="Lucida Grande"/>
              <a:buChar char="-"/>
              <a:defRPr sz="1200" b="0" i="0" kern="1200">
                <a:solidFill>
                  <a:schemeClr val="tx1"/>
                </a:solidFill>
                <a:latin typeface="Apercu Pro Light"/>
                <a:ea typeface="+mn-ea"/>
                <a:cs typeface="Apercu Pro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A70336"/>
              </a:buClr>
              <a:buFont typeface="Arial"/>
              <a:buChar char="•"/>
              <a:defRPr sz="1050" b="0" i="0" kern="1200">
                <a:solidFill>
                  <a:schemeClr val="tx1"/>
                </a:solidFill>
                <a:latin typeface="Apercu Pro Light"/>
                <a:ea typeface="+mn-ea"/>
                <a:cs typeface="Apercu Pro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A70336"/>
              </a:buClr>
              <a:buFont typeface="Lucida Grande"/>
              <a:buChar char="-"/>
              <a:defRPr sz="900" b="0" i="0" kern="1200">
                <a:solidFill>
                  <a:schemeClr val="tx1"/>
                </a:solidFill>
                <a:latin typeface="Apercu Pro Light"/>
                <a:ea typeface="+mn-ea"/>
                <a:cs typeface="Apercu Pro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A70336"/>
              </a:buClr>
              <a:buFont typeface="Arial"/>
              <a:buChar char="»"/>
              <a:defRPr sz="900" b="0" i="0" kern="1200">
                <a:solidFill>
                  <a:schemeClr val="tx1"/>
                </a:solidFill>
                <a:latin typeface="Apercu Pro Light"/>
                <a:ea typeface="+mn-ea"/>
                <a:cs typeface="Apercu Pro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lt-LT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lt-LT" sz="2400" dirty="0" smtClean="0">
                <a:solidFill>
                  <a:schemeClr val="accent1">
                    <a:lumMod val="75000"/>
                  </a:schemeClr>
                </a:solidFill>
                <a:latin typeface="Apercu Pro"/>
              </a:rPr>
              <a:t>vadovėlis (1-oji knyga, 2-oji knyga, 3-ioji knyga),</a:t>
            </a:r>
            <a:br>
              <a:rPr lang="lt-LT" sz="2400" dirty="0" smtClean="0">
                <a:solidFill>
                  <a:schemeClr val="accent1">
                    <a:lumMod val="75000"/>
                  </a:schemeClr>
                </a:solidFill>
                <a:latin typeface="Apercu Pro"/>
              </a:rPr>
            </a:br>
            <a:endParaRPr lang="lt-LT" sz="2400" dirty="0" smtClean="0">
              <a:solidFill>
                <a:schemeClr val="accent1">
                  <a:lumMod val="75000"/>
                </a:schemeClr>
              </a:solidFill>
              <a:latin typeface="Apercu Pro"/>
            </a:endParaRPr>
          </a:p>
          <a:p>
            <a:r>
              <a:rPr lang="lt-LT" sz="2400" dirty="0" smtClean="0">
                <a:solidFill>
                  <a:schemeClr val="accent1">
                    <a:lumMod val="75000"/>
                  </a:schemeClr>
                </a:solidFill>
                <a:latin typeface="Apercu Pro"/>
              </a:rPr>
              <a:t>užrašai (1-a dalis, 2-a dalis, 3-ia dalis) su priedu „Mažoji atmintinė“,</a:t>
            </a:r>
            <a:br>
              <a:rPr lang="lt-LT" sz="2400" dirty="0" smtClean="0">
                <a:solidFill>
                  <a:schemeClr val="accent1">
                    <a:lumMod val="75000"/>
                  </a:schemeClr>
                </a:solidFill>
                <a:latin typeface="Apercu Pro"/>
              </a:rPr>
            </a:br>
            <a:endParaRPr lang="lt-LT" sz="2400" dirty="0" smtClean="0">
              <a:solidFill>
                <a:schemeClr val="accent1">
                  <a:lumMod val="75000"/>
                </a:schemeClr>
              </a:solidFill>
              <a:latin typeface="Apercu Pro"/>
            </a:endParaRPr>
          </a:p>
          <a:p>
            <a:r>
              <a:rPr lang="lt-LT" sz="2400" dirty="0" smtClean="0">
                <a:solidFill>
                  <a:schemeClr val="accent1">
                    <a:lumMod val="75000"/>
                  </a:schemeClr>
                </a:solidFill>
                <a:latin typeface="Apercu Pro"/>
              </a:rPr>
              <a:t>interaktyvi mokytojo knyga,</a:t>
            </a:r>
            <a:br>
              <a:rPr lang="lt-LT" sz="2400" dirty="0" smtClean="0">
                <a:solidFill>
                  <a:schemeClr val="accent1">
                    <a:lumMod val="75000"/>
                  </a:schemeClr>
                </a:solidFill>
                <a:latin typeface="Apercu Pro"/>
              </a:rPr>
            </a:br>
            <a:endParaRPr lang="lt-LT" sz="2400" dirty="0" smtClean="0">
              <a:solidFill>
                <a:schemeClr val="accent1">
                  <a:lumMod val="75000"/>
                </a:schemeClr>
              </a:solidFill>
              <a:latin typeface="Apercu Pro"/>
            </a:endParaRPr>
          </a:p>
          <a:p>
            <a:r>
              <a:rPr lang="lt-LT" sz="2400" dirty="0" smtClean="0">
                <a:solidFill>
                  <a:schemeClr val="accent1">
                    <a:lumMod val="75000"/>
                  </a:schemeClr>
                </a:solidFill>
                <a:latin typeface="Apercu Pro"/>
              </a:rPr>
              <a:t>pasitikrinamieji darbai,</a:t>
            </a:r>
            <a:br>
              <a:rPr lang="lt-LT" sz="2400" dirty="0" smtClean="0">
                <a:solidFill>
                  <a:schemeClr val="accent1">
                    <a:lumMod val="75000"/>
                  </a:schemeClr>
                </a:solidFill>
                <a:latin typeface="Apercu Pro"/>
              </a:rPr>
            </a:br>
            <a:endParaRPr lang="lt-LT" sz="2400" dirty="0" smtClean="0">
              <a:solidFill>
                <a:schemeClr val="accent1">
                  <a:lumMod val="75000"/>
                </a:schemeClr>
              </a:solidFill>
              <a:latin typeface="Apercu Pro"/>
            </a:endParaRPr>
          </a:p>
          <a:p>
            <a:r>
              <a:rPr lang="lt-LT" sz="2400" dirty="0" smtClean="0">
                <a:solidFill>
                  <a:schemeClr val="accent1">
                    <a:lumMod val="75000"/>
                  </a:schemeClr>
                </a:solidFill>
                <a:latin typeface="Apercu Pro"/>
              </a:rPr>
              <a:t>skaitiniai,</a:t>
            </a:r>
            <a:br>
              <a:rPr lang="lt-LT" sz="2400" dirty="0" smtClean="0">
                <a:solidFill>
                  <a:schemeClr val="accent1">
                    <a:lumMod val="75000"/>
                  </a:schemeClr>
                </a:solidFill>
                <a:latin typeface="Apercu Pro"/>
              </a:rPr>
            </a:br>
            <a:endParaRPr lang="lt-LT" sz="2400" dirty="0" smtClean="0">
              <a:solidFill>
                <a:schemeClr val="accent1">
                  <a:lumMod val="75000"/>
                </a:schemeClr>
              </a:solidFill>
              <a:latin typeface="Apercu Pro"/>
            </a:endParaRPr>
          </a:p>
          <a:p>
            <a:r>
              <a:rPr lang="lt-LT" sz="2400" dirty="0" smtClean="0">
                <a:solidFill>
                  <a:schemeClr val="accent1">
                    <a:lumMod val="75000"/>
                  </a:schemeClr>
                </a:solidFill>
                <a:latin typeface="Apercu Pro"/>
              </a:rPr>
              <a:t>skaitmeninės interaktyvios užduotys.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8119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5065" y="705784"/>
            <a:ext cx="7855168" cy="397565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sp>
        <p:nvSpPr>
          <p:cNvPr id="8" name="Content Placeholder 2"/>
          <p:cNvSpPr>
            <a:spLocks noGrp="1"/>
          </p:cNvSpPr>
          <p:nvPr>
            <p:ph type="body" sz="quarter" idx="17"/>
          </p:nvPr>
        </p:nvSpPr>
        <p:spPr>
          <a:xfrm>
            <a:off x="202567" y="1443426"/>
            <a:ext cx="8182602" cy="3404401"/>
          </a:xfrm>
        </p:spPr>
        <p:txBody>
          <a:bodyPr>
            <a:noAutofit/>
          </a:bodyPr>
          <a:lstStyle/>
          <a:p>
            <a:pPr algn="just"/>
            <a:r>
              <a:rPr lang="lt-LT" sz="2000" dirty="0" smtClean="0">
                <a:latin typeface="Apercu Pro"/>
              </a:rPr>
              <a:t>Parengtas </a:t>
            </a:r>
            <a:r>
              <a:rPr lang="lt-LT" sz="2000" dirty="0">
                <a:latin typeface="Apercu Pro"/>
              </a:rPr>
              <a:t>pagal atnaujintą </a:t>
            </a:r>
            <a:r>
              <a:rPr lang="lt-LT" sz="2000" b="1" i="1" dirty="0">
                <a:latin typeface="Apercu Pro"/>
              </a:rPr>
              <a:t>Pradinio ugdymo lietuvių kalbos bendrąją programą </a:t>
            </a:r>
            <a:r>
              <a:rPr lang="lt-LT" sz="2000" b="1" dirty="0">
                <a:latin typeface="Apercu Pro"/>
              </a:rPr>
              <a:t>(2016</a:t>
            </a:r>
            <a:r>
              <a:rPr lang="lt-LT" sz="2000" b="1" dirty="0" smtClean="0">
                <a:latin typeface="Apercu Pro"/>
              </a:rPr>
              <a:t>).</a:t>
            </a:r>
          </a:p>
          <a:p>
            <a:pPr algn="just"/>
            <a:endParaRPr lang="lt-LT" sz="2000" dirty="0">
              <a:latin typeface="Apercu Pro"/>
            </a:endParaRPr>
          </a:p>
          <a:p>
            <a:pPr algn="just"/>
            <a:r>
              <a:rPr lang="lt-LT" sz="2000" b="1" dirty="0">
                <a:latin typeface="Apercu Pro"/>
              </a:rPr>
              <a:t>Sukurta nuosekli ugdymo sistema: </a:t>
            </a:r>
            <a:r>
              <a:rPr lang="lt-LT" sz="2000" dirty="0">
                <a:latin typeface="Apercu Pro"/>
              </a:rPr>
              <a:t>mokomasi nuosekliai ir giliai, kad susiformuotų numatyti </a:t>
            </a:r>
            <a:r>
              <a:rPr lang="lt-LT" sz="2000" b="1" dirty="0">
                <a:latin typeface="Apercu Pro"/>
              </a:rPr>
              <a:t>kalbiniai </a:t>
            </a:r>
            <a:r>
              <a:rPr lang="lt-LT" sz="2000" b="1" dirty="0" smtClean="0">
                <a:latin typeface="Apercu Pro"/>
              </a:rPr>
              <a:t>gebėjimai</a:t>
            </a:r>
            <a:r>
              <a:rPr lang="lt-LT" sz="2000" dirty="0" smtClean="0">
                <a:solidFill>
                  <a:schemeClr val="accent1"/>
                </a:solidFill>
                <a:latin typeface="Apercu Pro"/>
              </a:rPr>
              <a:t>. Mokiniai mokosi aktyviai </a:t>
            </a:r>
            <a:r>
              <a:rPr lang="lt-LT" sz="2000" b="1" dirty="0" smtClean="0">
                <a:solidFill>
                  <a:srgbClr val="FF0000"/>
                </a:solidFill>
                <a:latin typeface="Apercu Pro"/>
              </a:rPr>
              <a:t>t</a:t>
            </a:r>
            <a:r>
              <a:rPr lang="lt-LT" sz="2000" dirty="0" smtClean="0">
                <a:solidFill>
                  <a:schemeClr val="accent1"/>
                </a:solidFill>
                <a:latin typeface="Apercu Pro"/>
              </a:rPr>
              <a:t>yrinėdami, </a:t>
            </a:r>
            <a:r>
              <a:rPr lang="lt-LT" sz="2000" b="1" dirty="0" smtClean="0">
                <a:solidFill>
                  <a:srgbClr val="FF0000"/>
                </a:solidFill>
                <a:latin typeface="Apercu Pro"/>
              </a:rPr>
              <a:t>a</a:t>
            </a:r>
            <a:r>
              <a:rPr lang="lt-LT" sz="2000" dirty="0" smtClean="0">
                <a:solidFill>
                  <a:schemeClr val="accent1"/>
                </a:solidFill>
                <a:latin typeface="Apercu Pro"/>
              </a:rPr>
              <a:t>trasdami,</a:t>
            </a:r>
            <a:r>
              <a:rPr lang="lt-LT" sz="2000" dirty="0" smtClean="0">
                <a:solidFill>
                  <a:srgbClr val="FF0000"/>
                </a:solidFill>
                <a:latin typeface="Apercu Pro"/>
              </a:rPr>
              <a:t> </a:t>
            </a:r>
            <a:r>
              <a:rPr lang="lt-LT" sz="2000" b="1" dirty="0" smtClean="0">
                <a:solidFill>
                  <a:srgbClr val="FF0000"/>
                </a:solidFill>
                <a:latin typeface="Apercu Pro"/>
              </a:rPr>
              <a:t>i</a:t>
            </a:r>
            <a:r>
              <a:rPr lang="lt-LT" sz="2000" dirty="0" smtClean="0">
                <a:solidFill>
                  <a:schemeClr val="accent1"/>
                </a:solidFill>
                <a:latin typeface="Apercu Pro"/>
              </a:rPr>
              <a:t>eškodami, </a:t>
            </a:r>
            <a:r>
              <a:rPr lang="lt-LT" sz="2000" b="1" dirty="0" smtClean="0">
                <a:solidFill>
                  <a:srgbClr val="FF0000"/>
                </a:solidFill>
                <a:latin typeface="Apercu Pro"/>
              </a:rPr>
              <a:t>p</a:t>
            </a:r>
            <a:r>
              <a:rPr lang="lt-LT" sz="2000" dirty="0" smtClean="0">
                <a:solidFill>
                  <a:schemeClr val="accent1"/>
                </a:solidFill>
                <a:latin typeface="Apercu Pro"/>
              </a:rPr>
              <a:t>ažindami</a:t>
            </a:r>
            <a:r>
              <a:rPr lang="lt-LT" sz="2000" b="1" i="1" dirty="0" smtClean="0">
                <a:solidFill>
                  <a:schemeClr val="accent1">
                    <a:lumMod val="75000"/>
                  </a:schemeClr>
                </a:solidFill>
                <a:latin typeface="Apercu Pro"/>
              </a:rPr>
              <a:t>.</a:t>
            </a:r>
            <a:endParaRPr lang="lt-LT" sz="2000" b="1" i="1" dirty="0">
              <a:solidFill>
                <a:schemeClr val="accent1">
                  <a:lumMod val="75000"/>
                </a:schemeClr>
              </a:solidFill>
              <a:latin typeface="Apercu Pro"/>
            </a:endParaRPr>
          </a:p>
          <a:p>
            <a:pPr algn="just"/>
            <a:endParaRPr lang="lt-LT" sz="2000" b="1" i="1" dirty="0">
              <a:solidFill>
                <a:srgbClr val="FF0000"/>
              </a:solidFill>
              <a:latin typeface="Apercu Pro"/>
            </a:endParaRPr>
          </a:p>
          <a:p>
            <a:pPr algn="just"/>
            <a:r>
              <a:rPr lang="lt-LT" sz="2000" b="1" dirty="0">
                <a:latin typeface="Apercu Pro"/>
              </a:rPr>
              <a:t>Mokymo(si) priemonių įvairovė: </a:t>
            </a:r>
            <a:r>
              <a:rPr lang="lt-LT" sz="2000" dirty="0">
                <a:latin typeface="Apercu Pro"/>
              </a:rPr>
              <a:t>papildomos spausdintinės ir skaitmeninės mokymo(si) priemonės pagal individualius mokinių gebėjimus</a:t>
            </a:r>
            <a:r>
              <a:rPr lang="lt-LT" sz="2000" dirty="0" smtClean="0">
                <a:latin typeface="Apercu Pro"/>
              </a:rPr>
              <a:t>.</a:t>
            </a:r>
          </a:p>
          <a:p>
            <a:pPr algn="just"/>
            <a:endParaRPr lang="lt-LT" sz="1500" dirty="0">
              <a:latin typeface="Apercu Pro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8856" y="290552"/>
            <a:ext cx="8314660" cy="8082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rgbClr val="2D3392"/>
                </a:solidFill>
                <a:latin typeface="Apercu Pro"/>
                <a:ea typeface="+mj-ea"/>
                <a:cs typeface="Apercu Pro"/>
              </a:defRPr>
            </a:lvl1pPr>
          </a:lstStyle>
          <a:p>
            <a:pPr algn="ctr"/>
            <a:r>
              <a:rPr lang="lt-LT" dirty="0" smtClean="0"/>
              <a:t>Kuo naujas lietuvių kalbos vadovėlio komplektas yra išskirtinis?</a:t>
            </a:r>
            <a:r>
              <a:rPr lang="en-US" dirty="0" smtClean="0"/>
              <a:t> (1)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32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833143"/>
            <a:ext cx="8129440" cy="397565"/>
          </a:xfrm>
        </p:spPr>
        <p:txBody>
          <a:bodyPr/>
          <a:lstStyle/>
          <a:p>
            <a:pPr algn="ctr"/>
            <a:r>
              <a:rPr lang="lt-LT" dirty="0"/>
              <a:t>Kuo naujas lietuvių kalbos vadovėlio komplektas yra išskirtinis?</a:t>
            </a:r>
            <a:r>
              <a:rPr lang="en-US" dirty="0"/>
              <a:t> </a:t>
            </a:r>
            <a:r>
              <a:rPr lang="en-US" dirty="0" smtClean="0"/>
              <a:t>(2)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8896" y="1392866"/>
            <a:ext cx="7991215" cy="3625082"/>
          </a:xfrm>
        </p:spPr>
        <p:txBody>
          <a:bodyPr>
            <a:normAutofit/>
          </a:bodyPr>
          <a:lstStyle/>
          <a:p>
            <a:pPr algn="just"/>
            <a:r>
              <a:rPr lang="lt-LT" sz="1800" dirty="0">
                <a:latin typeface="Apercu Pro"/>
              </a:rPr>
              <a:t>Medžiaga pateikiama siekiant</a:t>
            </a:r>
            <a:r>
              <a:rPr lang="lt-LT" sz="1800" b="1" dirty="0">
                <a:latin typeface="Apercu Pro"/>
              </a:rPr>
              <a:t> stiprinti mokinių skaitymo ir rašymo gebėjimus. </a:t>
            </a:r>
          </a:p>
          <a:p>
            <a:pPr algn="just"/>
            <a:endParaRPr lang="lt-LT" sz="1800" dirty="0">
              <a:latin typeface="Apercu Pro"/>
            </a:endParaRPr>
          </a:p>
          <a:p>
            <a:pPr algn="just"/>
            <a:r>
              <a:rPr lang="lt-LT" sz="1800" b="1" dirty="0">
                <a:solidFill>
                  <a:schemeClr val="accent1"/>
                </a:solidFill>
                <a:latin typeface="Apercu Pro"/>
              </a:rPr>
              <a:t>Pateikiamos mokymo(si) strategijos: </a:t>
            </a:r>
            <a:r>
              <a:rPr lang="lt-LT" sz="1800" dirty="0">
                <a:solidFill>
                  <a:schemeClr val="accent1"/>
                </a:solidFill>
                <a:latin typeface="Apercu Pro"/>
              </a:rPr>
              <a:t>įvairių gebėjimų vaikai galės mokytis pagal pasirinktas mokymosi strategijas ir taip lavins mokėjimo mokytis kompetenciją.</a:t>
            </a:r>
          </a:p>
          <a:p>
            <a:pPr marL="0" indent="0" algn="just">
              <a:buNone/>
            </a:pPr>
            <a:endParaRPr lang="lt-LT" sz="1800" dirty="0">
              <a:solidFill>
                <a:schemeClr val="accent1"/>
              </a:solidFill>
              <a:latin typeface="Apercu Pro"/>
            </a:endParaRPr>
          </a:p>
          <a:p>
            <a:pPr algn="just"/>
            <a:r>
              <a:rPr lang="lt-LT" sz="1800" dirty="0">
                <a:solidFill>
                  <a:schemeClr val="accent1"/>
                </a:solidFill>
                <a:latin typeface="Apercu Pro"/>
              </a:rPr>
              <a:t>Priemonės padeda patirti </a:t>
            </a:r>
            <a:r>
              <a:rPr lang="lt-LT" sz="1800" b="1" dirty="0">
                <a:solidFill>
                  <a:schemeClr val="accent1"/>
                </a:solidFill>
                <a:latin typeface="Apercu Pro"/>
              </a:rPr>
              <a:t>išmokimo džiaugsmą, pajusti sėkmę </a:t>
            </a:r>
            <a:r>
              <a:rPr lang="lt-LT" sz="1800" dirty="0">
                <a:solidFill>
                  <a:schemeClr val="accent1"/>
                </a:solidFill>
                <a:latin typeface="Apercu Pro"/>
              </a:rPr>
              <a:t>ir </a:t>
            </a:r>
            <a:r>
              <a:rPr lang="lt-LT" sz="1800" b="1" dirty="0">
                <a:solidFill>
                  <a:schemeClr val="accent1"/>
                </a:solidFill>
                <a:latin typeface="Apercu Pro"/>
              </a:rPr>
              <a:t>pasiekti geresnių mokymosi rezultatų. </a:t>
            </a:r>
            <a:r>
              <a:rPr lang="lt-LT" sz="1800" dirty="0">
                <a:solidFill>
                  <a:schemeClr val="accent1"/>
                </a:solidFill>
                <a:latin typeface="Apercu Pro"/>
              </a:rPr>
              <a:t>Užduotys lavina vaikų</a:t>
            </a:r>
            <a:r>
              <a:rPr lang="lt-LT" sz="1800" b="1" dirty="0">
                <a:solidFill>
                  <a:schemeClr val="accent1"/>
                </a:solidFill>
                <a:latin typeface="Apercu Pro"/>
              </a:rPr>
              <a:t> emocinį intelektą</a:t>
            </a:r>
            <a:r>
              <a:rPr lang="lt-LT" sz="1800" dirty="0">
                <a:solidFill>
                  <a:schemeClr val="accent1"/>
                </a:solidFill>
                <a:latin typeface="Apercu Pro"/>
              </a:rPr>
              <a:t>: svarbiausia, kad vaikas emociškai gerai jaustųsi pamokoje ir būtų skatinamas tinkamai spręsti iškilusias problemas.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52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563395" y="2150077"/>
            <a:ext cx="7468495" cy="21500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lt-LT" sz="1600" dirty="0" smtClean="0"/>
          </a:p>
          <a:p>
            <a:r>
              <a:rPr lang="lt-LT" sz="1600" dirty="0"/>
              <a:t>Kaip mokyti tokius vaikus? </a:t>
            </a:r>
          </a:p>
          <a:p>
            <a:r>
              <a:rPr lang="lt-LT" sz="1600" dirty="0"/>
              <a:t>Kaip jiems pasiekti mokymosi sėkmę?</a:t>
            </a:r>
          </a:p>
          <a:p>
            <a:r>
              <a:rPr lang="lt-LT" sz="1600" dirty="0"/>
              <a:t>Kokiu būdu jiems pa(</a:t>
            </a:r>
            <a:r>
              <a:rPr lang="lt-LT" sz="1600" dirty="0" err="1"/>
              <a:t>si</a:t>
            </a:r>
            <a:r>
              <a:rPr lang="lt-LT" sz="1600" dirty="0"/>
              <a:t>)rinkti  mokymosi priemones ir mokymo(</a:t>
            </a:r>
            <a:r>
              <a:rPr lang="lt-LT" sz="1600" dirty="0" err="1"/>
              <a:t>si</a:t>
            </a:r>
            <a:r>
              <a:rPr lang="lt-LT" sz="1600" dirty="0"/>
              <a:t>) būdus?</a:t>
            </a:r>
          </a:p>
          <a:p>
            <a:pPr marL="0" indent="0">
              <a:buNone/>
            </a:pPr>
            <a:endParaRPr lang="lt-LT" sz="1600" dirty="0"/>
          </a:p>
        </p:txBody>
      </p:sp>
      <p:pic>
        <p:nvPicPr>
          <p:cNvPr id="7" name="Paveikslėlis 6" descr="https://upload.wikimedia.org/wikipedia/commons/thumb/2/21/Sony_Alpha_logo.svg/2000px-Sony_Alpha_logo.svg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972" y="986631"/>
            <a:ext cx="1172173" cy="7205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o vietos rezervavimo ženklas 2"/>
          <p:cNvSpPr>
            <a:spLocks noGrp="1"/>
          </p:cNvSpPr>
          <p:nvPr>
            <p:ph type="body" sz="quarter" idx="15"/>
          </p:nvPr>
        </p:nvSpPr>
        <p:spPr>
          <a:xfrm>
            <a:off x="3330064" y="1105303"/>
            <a:ext cx="2341687" cy="397568"/>
          </a:xfrm>
        </p:spPr>
        <p:txBody>
          <a:bodyPr>
            <a:normAutofit fontScale="92500"/>
          </a:bodyPr>
          <a:lstStyle/>
          <a:p>
            <a:r>
              <a:rPr lang="lt-LT" b="1" i="1" dirty="0" smtClean="0">
                <a:solidFill>
                  <a:srgbClr val="FF0000"/>
                </a:solidFill>
              </a:rPr>
              <a:t>ALFA</a:t>
            </a:r>
            <a:r>
              <a:rPr lang="lt-LT" b="1" dirty="0" smtClean="0">
                <a:solidFill>
                  <a:srgbClr val="FF0000"/>
                </a:solidFill>
              </a:rPr>
              <a:t> KARTOS VAIKAI</a:t>
            </a:r>
            <a:endParaRPr lang="lt-L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2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Paveikslėlis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564" y="4414057"/>
            <a:ext cx="304242" cy="5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9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47" y="673655"/>
            <a:ext cx="5813936" cy="5066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91548" y="1678608"/>
            <a:ext cx="5813936" cy="3037846"/>
          </a:xfrm>
        </p:spPr>
        <p:txBody>
          <a:bodyPr/>
          <a:lstStyle/>
          <a:p>
            <a:pPr>
              <a:buClr>
                <a:schemeClr val="accent2"/>
              </a:buClr>
            </a:pPr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71600" y="4562138"/>
            <a:ext cx="514626" cy="273844"/>
          </a:xfrm>
        </p:spPr>
        <p:txBody>
          <a:bodyPr/>
          <a:lstStyle/>
          <a:p>
            <a:fld id="{ED558A45-E768-1249-AA3C-1E702D18AFCF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8" name="Paveikslėlis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564" y="4414057"/>
            <a:ext cx="304242" cy="5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9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47" y="673655"/>
            <a:ext cx="5813936" cy="5066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91548" y="1678608"/>
            <a:ext cx="5813936" cy="3037846"/>
          </a:xfrm>
        </p:spPr>
        <p:txBody>
          <a:bodyPr/>
          <a:lstStyle/>
          <a:p>
            <a:pPr>
              <a:buClr>
                <a:schemeClr val="accent2"/>
              </a:buClr>
            </a:pPr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71600" y="4562138"/>
            <a:ext cx="514626" cy="273844"/>
          </a:xfrm>
        </p:spPr>
        <p:txBody>
          <a:bodyPr/>
          <a:lstStyle/>
          <a:p>
            <a:fld id="{ED558A45-E768-1249-AA3C-1E702D18AFCF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564" y="4414057"/>
            <a:ext cx="304242" cy="5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0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47" y="673655"/>
            <a:ext cx="5813936" cy="5066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91548" y="1678608"/>
            <a:ext cx="5813936" cy="3037846"/>
          </a:xfrm>
        </p:spPr>
        <p:txBody>
          <a:bodyPr/>
          <a:lstStyle/>
          <a:p>
            <a:pPr>
              <a:buClr>
                <a:schemeClr val="accent2"/>
              </a:buClr>
            </a:pPr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71600" y="4562138"/>
            <a:ext cx="514626" cy="273844"/>
          </a:xfrm>
        </p:spPr>
        <p:txBody>
          <a:bodyPr/>
          <a:lstStyle/>
          <a:p>
            <a:fld id="{ED558A45-E768-1249-AA3C-1E702D18AFCF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564" y="4414057"/>
            <a:ext cx="304242" cy="5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0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47" y="673655"/>
            <a:ext cx="5813936" cy="5066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91548" y="1678608"/>
            <a:ext cx="5813936" cy="3037846"/>
          </a:xfrm>
        </p:spPr>
        <p:txBody>
          <a:bodyPr/>
          <a:lstStyle/>
          <a:p>
            <a:pPr>
              <a:buClr>
                <a:schemeClr val="accent2"/>
              </a:buClr>
            </a:pPr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71600" y="4562138"/>
            <a:ext cx="514626" cy="273844"/>
          </a:xfrm>
        </p:spPr>
        <p:txBody>
          <a:bodyPr/>
          <a:lstStyle/>
          <a:p>
            <a:fld id="{ED558A45-E768-1249-AA3C-1E702D18AFCF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564" y="4414057"/>
            <a:ext cx="304242" cy="5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5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47" y="673655"/>
            <a:ext cx="5813936" cy="5066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91548" y="1678608"/>
            <a:ext cx="5813936" cy="3037846"/>
          </a:xfrm>
        </p:spPr>
        <p:txBody>
          <a:bodyPr/>
          <a:lstStyle/>
          <a:p>
            <a:pPr>
              <a:buClr>
                <a:schemeClr val="accent2"/>
              </a:buClr>
            </a:pPr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71600" y="4562138"/>
            <a:ext cx="514626" cy="273844"/>
          </a:xfrm>
        </p:spPr>
        <p:txBody>
          <a:bodyPr/>
          <a:lstStyle/>
          <a:p>
            <a:fld id="{ED558A45-E768-1249-AA3C-1E702D18AFCF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564" y="4414057"/>
            <a:ext cx="304242" cy="5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3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8" name="Paveikslėlis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564" y="4414057"/>
            <a:ext cx="304242" cy="5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4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291547" y="673655"/>
            <a:ext cx="7792580" cy="397565"/>
          </a:xfrm>
        </p:spPr>
        <p:txBody>
          <a:bodyPr/>
          <a:lstStyle/>
          <a:p>
            <a:r>
              <a:rPr lang="lt-LT" dirty="0"/>
              <a:t>V</a:t>
            </a:r>
            <a:r>
              <a:rPr lang="en-US" dirty="0" err="1" smtClean="0"/>
              <a:t>adov</a:t>
            </a:r>
            <a:r>
              <a:rPr lang="lt-LT" dirty="0" err="1" smtClean="0"/>
              <a:t>ėliai</a:t>
            </a:r>
            <a:r>
              <a:rPr lang="lt-LT" dirty="0" smtClean="0"/>
              <a:t> rengiami 1-4 klasei</a:t>
            </a:r>
            <a:endParaRPr lang="lt-LT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lt-LT" b="1" dirty="0" smtClean="0"/>
              <a:t>Serija </a:t>
            </a:r>
            <a:r>
              <a:rPr lang="lt-LT" b="1" dirty="0"/>
              <a:t>TAIP</a:t>
            </a:r>
            <a:r>
              <a:rPr lang="en-US" b="1" dirty="0"/>
              <a:t>!</a:t>
            </a:r>
            <a:endParaRPr lang="lt-LT" b="1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37</a:t>
            </a:fld>
            <a:endParaRPr lang="en-US" dirty="0"/>
          </a:p>
        </p:txBody>
      </p:sp>
      <p:graphicFrame>
        <p:nvGraphicFramePr>
          <p:cNvPr id="6" name="Lentelė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993174"/>
              </p:ext>
            </p:extLst>
          </p:nvPr>
        </p:nvGraphicFramePr>
        <p:xfrm>
          <a:off x="374072" y="1448155"/>
          <a:ext cx="7460674" cy="3262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88"/>
                <a:gridCol w="893699"/>
                <a:gridCol w="1196567"/>
                <a:gridCol w="1094168"/>
                <a:gridCol w="817332"/>
                <a:gridCol w="922792"/>
                <a:gridCol w="1278728"/>
              </a:tblGrid>
              <a:tr h="621475">
                <a:tc>
                  <a:txBody>
                    <a:bodyPr/>
                    <a:lstStyle/>
                    <a:p>
                      <a:pPr algn="ctr"/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Lietuvių kalba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Matematika</a:t>
                      </a:r>
                    </a:p>
                    <a:p>
                      <a:pPr algn="ctr"/>
                      <a:endParaRPr lang="lt-LT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Pasaulio pažinimas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Muzika</a:t>
                      </a:r>
                    </a:p>
                    <a:p>
                      <a:pPr algn="ctr"/>
                      <a:endParaRPr lang="lt-LT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Etika</a:t>
                      </a:r>
                      <a:endParaRPr lang="lt-LT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Dailė ir technologijos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77325"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 smtClean="0"/>
                        <a:t>2016</a:t>
                      </a:r>
                      <a:r>
                        <a:rPr lang="lt-LT" sz="1100" b="1" baseline="0" dirty="0" smtClean="0"/>
                        <a:t> m.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 smtClean="0"/>
                        <a:t>1 klasė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100" b="1" dirty="0" smtClean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100" b="1" dirty="0" smtClean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100" b="1" dirty="0" smtClean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77325"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 smtClean="0"/>
                        <a:t>2017</a:t>
                      </a:r>
                      <a:r>
                        <a:rPr lang="lt-LT" sz="1100" b="1" baseline="0" dirty="0" smtClean="0"/>
                        <a:t> m.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 smtClean="0"/>
                        <a:t>2 klasė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 dirty="0" smtClean="0"/>
                        <a:t>1 klasė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 dirty="0" smtClean="0"/>
                        <a:t>1 klasė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100" b="1" dirty="0" smtClean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100" b="1" dirty="0" smtClean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100" b="1" dirty="0" smtClean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77325"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 smtClean="0"/>
                        <a:t>2018</a:t>
                      </a:r>
                      <a:r>
                        <a:rPr lang="lt-LT" sz="1100" b="1" baseline="0" dirty="0" smtClean="0"/>
                        <a:t> m.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 smtClean="0"/>
                        <a:t>3 klasė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 smtClean="0"/>
                        <a:t>2 klasė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 smtClean="0"/>
                        <a:t>2 klasė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 dirty="0" smtClean="0"/>
                        <a:t>1 klasė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 dirty="0" smtClean="0"/>
                        <a:t>1 klasė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100" b="1" dirty="0" smtClean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77325"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 smtClean="0"/>
                        <a:t>2019</a:t>
                      </a:r>
                      <a:r>
                        <a:rPr lang="lt-LT" sz="1100" b="1" baseline="0" dirty="0" smtClean="0"/>
                        <a:t> m.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 smtClean="0"/>
                        <a:t>4 klasė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 smtClean="0"/>
                        <a:t>3 klasė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 smtClean="0"/>
                        <a:t>3 klasė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 smtClean="0"/>
                        <a:t>2 klasė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 smtClean="0"/>
                        <a:t>2 klasė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 smtClean="0"/>
                        <a:t>1</a:t>
                      </a:r>
                      <a:r>
                        <a:rPr lang="lt-LT" sz="1100" b="1" baseline="0" dirty="0" smtClean="0"/>
                        <a:t> kl</a:t>
                      </a:r>
                      <a:r>
                        <a:rPr lang="lt-LT" sz="1100" b="1" dirty="0" smtClean="0"/>
                        <a:t>asė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77325"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 smtClean="0"/>
                        <a:t>2020 m.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 dirty="0" smtClean="0"/>
                        <a:t>4 klasė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 dirty="0" smtClean="0"/>
                        <a:t>4 klasė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 smtClean="0"/>
                        <a:t>3 klasė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 smtClean="0"/>
                        <a:t>3 klasė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 smtClean="0"/>
                        <a:t>2 klasė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77325"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 smtClean="0"/>
                        <a:t>2021 m.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lt-LT" sz="1100" b="1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lt-LT" sz="1100" b="1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100" b="1" dirty="0" smtClean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 smtClean="0"/>
                        <a:t>4 klasė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 smtClean="0"/>
                        <a:t>4 klasė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 smtClean="0"/>
                        <a:t>3 klasė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77325"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 smtClean="0"/>
                        <a:t>2022 m.</a:t>
                      </a:r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lt-LT" sz="1100" b="1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lt-LT" sz="1100" b="1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100" b="1" dirty="0" smtClean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lt-LT" sz="11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 dirty="0" smtClean="0"/>
                        <a:t>4 klasė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689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426629" y="1346099"/>
            <a:ext cx="7532807" cy="27640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1800" dirty="0"/>
              <a:t>S</a:t>
            </a:r>
            <a:r>
              <a:rPr lang="lt-LT" sz="1800" dirty="0" smtClean="0"/>
              <a:t>ociologas </a:t>
            </a:r>
            <a:r>
              <a:rPr lang="lt-LT" sz="1800" dirty="0"/>
              <a:t>Markas </a:t>
            </a:r>
            <a:r>
              <a:rPr lang="lt-LT" sz="1800" dirty="0" err="1"/>
              <a:t>Makkrindlas</a:t>
            </a:r>
            <a:r>
              <a:rPr lang="lt-LT" sz="1800" dirty="0"/>
              <a:t> teigia, kad  </a:t>
            </a:r>
            <a:r>
              <a:rPr lang="lt-LT" sz="1800" i="1" dirty="0"/>
              <a:t>A</a:t>
            </a:r>
            <a:r>
              <a:rPr lang="lt-LT" sz="1800" i="1" dirty="0" smtClean="0"/>
              <a:t>lfa</a:t>
            </a:r>
            <a:r>
              <a:rPr lang="lt-LT" sz="1800" dirty="0"/>
              <a:t> </a:t>
            </a:r>
            <a:r>
              <a:rPr lang="lt-LT" sz="1800" dirty="0" smtClean="0"/>
              <a:t>karta bus </a:t>
            </a:r>
            <a:r>
              <a:rPr lang="lt-LT" sz="1800" dirty="0"/>
              <a:t>labiausiai išsilavinusi karta, mokytis pradės anksčiau ir mokysis ilgiau. Šios kartos atstovai dar geriau įvaldys technologijas ir bus dar didesni materialistai nei ankstesnės kartos. </a:t>
            </a: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17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457200" y="1959164"/>
            <a:ext cx="8323118" cy="19997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2800" dirty="0"/>
              <a:t>Kokių žinių ir įgūdžių reikia </a:t>
            </a:r>
            <a:r>
              <a:rPr lang="lt-LT" sz="2800" dirty="0" smtClean="0"/>
              <a:t>vaikus mokyti </a:t>
            </a:r>
            <a:r>
              <a:rPr lang="lt-LT" sz="2800" dirty="0"/>
              <a:t>šiandien, </a:t>
            </a:r>
            <a:endParaRPr lang="lt-LT" sz="2800" dirty="0" smtClean="0"/>
          </a:p>
          <a:p>
            <a:pPr marL="0" indent="0" algn="ctr">
              <a:buNone/>
            </a:pPr>
            <a:r>
              <a:rPr lang="lt-LT" sz="2800" dirty="0" smtClean="0"/>
              <a:t>kad jų rytojus </a:t>
            </a:r>
            <a:r>
              <a:rPr lang="lt-LT" sz="2800" dirty="0"/>
              <a:t>būtų </a:t>
            </a:r>
            <a:r>
              <a:rPr lang="lt-LT" sz="2800" dirty="0" smtClean="0"/>
              <a:t>sėkmingas?</a:t>
            </a:r>
            <a:endParaRPr lang="lt-LT" sz="2800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13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291546" y="673655"/>
            <a:ext cx="7595153" cy="718727"/>
          </a:xfrm>
        </p:spPr>
        <p:txBody>
          <a:bodyPr/>
          <a:lstStyle/>
          <a:p>
            <a:pPr lvl="0"/>
            <a:r>
              <a:rPr lang="lt-LT" sz="2800" dirty="0"/>
              <a:t>Kokiomis akimis pasaulį mato naujosios kartos vaikai?</a:t>
            </a: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5763230" y="1392382"/>
            <a:ext cx="3080886" cy="3050227"/>
          </a:xfrm>
        </p:spPr>
        <p:txBody>
          <a:bodyPr>
            <a:normAutofit/>
          </a:bodyPr>
          <a:lstStyle/>
          <a:p>
            <a:r>
              <a:rPr lang="lt-LT" i="1" dirty="0" smtClean="0"/>
              <a:t>Alfa </a:t>
            </a:r>
            <a:r>
              <a:rPr lang="lt-LT" dirty="0" smtClean="0"/>
              <a:t>kartos vaikai yra visiškai „susidraugavę" su skaitmeninėmis technologijomis</a:t>
            </a:r>
            <a:r>
              <a:rPr lang="lt-LT" dirty="0" smtClean="0"/>
              <a:t>.</a:t>
            </a:r>
          </a:p>
          <a:p>
            <a:r>
              <a:rPr lang="lt-LT" dirty="0" smtClean="0"/>
              <a:t>Vaikų pomėgiai  - universalūs.</a:t>
            </a:r>
            <a:endParaRPr lang="lt-LT" dirty="0" smtClean="0"/>
          </a:p>
          <a:p>
            <a:r>
              <a:rPr lang="lt-LT" dirty="0" smtClean="0"/>
              <a:t>Jau </a:t>
            </a:r>
            <a:r>
              <a:rPr lang="lt-LT" dirty="0"/>
              <a:t>ikimokyklinio amžiaus vaikams pradeda rūpėti tokie užsiėmimai, kurie prieš kelis metus buvo įdomūs gerokai vyresniems vaikams</a:t>
            </a:r>
            <a:r>
              <a:rPr lang="lt-LT" dirty="0" smtClean="0"/>
              <a:t>.</a:t>
            </a:r>
            <a:endParaRPr lang="lt-LT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aveikslėlis 6"/>
          <p:cNvPicPr/>
          <p:nvPr/>
        </p:nvPicPr>
        <p:blipFill rotWithShape="1">
          <a:blip r:embed="rId2"/>
          <a:srcRect l="11828" t="33493" r="45061" b="18620"/>
          <a:stretch/>
        </p:blipFill>
        <p:spPr bwMode="auto">
          <a:xfrm>
            <a:off x="540328" y="1528619"/>
            <a:ext cx="5070764" cy="30235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8688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291546" y="673655"/>
            <a:ext cx="7688671" cy="397565"/>
          </a:xfrm>
        </p:spPr>
        <p:txBody>
          <a:bodyPr/>
          <a:lstStyle/>
          <a:p>
            <a:pPr algn="ctr"/>
            <a:r>
              <a:rPr lang="lt-LT" dirty="0"/>
              <a:t>Kokie </a:t>
            </a:r>
            <a:r>
              <a:rPr lang="lt-LT" dirty="0" smtClean="0"/>
              <a:t>vaikai ateis į mokyklą jau šį rudenį?</a:t>
            </a:r>
            <a:endParaRPr lang="lt-LT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aveikslėlis 6" descr="http://geografija.lt/wp-content/uploads/2012/02/Mobile-Phones-and-Kids-How-to-protect-your-kid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141" y="1678608"/>
            <a:ext cx="2509806" cy="173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veikslėlis 7" descr="http://www.15min.lt/images/photos/616163/original/laimos-klubas-562e2691e7b2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93" y="2975715"/>
            <a:ext cx="2558154" cy="195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aveikslėlis 9" descr="http://i.huffpost.com/gen/1383401/thumbs/h-CHILDREN-WITH-IPOD-348x516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7" b="1999"/>
          <a:stretch/>
        </p:blipFill>
        <p:spPr bwMode="auto">
          <a:xfrm>
            <a:off x="4105791" y="1868241"/>
            <a:ext cx="2125350" cy="30056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 descr="http://static2.businessinsider.com/image/53cea88669bedd6f2641e5fe/generation-alpha-is-coming-and-it-will-change-the-world-forever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0" y="1033135"/>
            <a:ext cx="2428926" cy="17343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158411" y="3411615"/>
            <a:ext cx="1261122" cy="76552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lt-LT" dirty="0" smtClean="0"/>
              <a:t>Nuolat </a:t>
            </a:r>
            <a:r>
              <a:rPr lang="lt-LT" dirty="0"/>
              <a:t>žaidžiantys kompiuterinius </a:t>
            </a:r>
            <a:r>
              <a:rPr lang="lt-LT" dirty="0" smtClean="0"/>
              <a:t>žaidimus.</a:t>
            </a:r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/>
          </a:p>
        </p:txBody>
      </p:sp>
      <p:sp>
        <p:nvSpPr>
          <p:cNvPr id="13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2587337" y="1461918"/>
            <a:ext cx="2047008" cy="13635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dirty="0"/>
              <a:t>I</a:t>
            </a:r>
            <a:r>
              <a:rPr lang="lt-LT" dirty="0" smtClean="0"/>
              <a:t>nternetinius </a:t>
            </a:r>
            <a:r>
              <a:rPr lang="lt-LT" dirty="0"/>
              <a:t>puslapius sklaidantys kur kas dažniau nei </a:t>
            </a:r>
            <a:r>
              <a:rPr lang="lt-LT" dirty="0" smtClean="0"/>
              <a:t>spalvotas knygeles.</a:t>
            </a:r>
          </a:p>
        </p:txBody>
      </p:sp>
      <p:sp>
        <p:nvSpPr>
          <p:cNvPr id="14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5421642" y="1152939"/>
            <a:ext cx="1927485" cy="4775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t-LT" dirty="0" smtClean="0"/>
              <a:t>Emociškai jautresni, uždaresni.</a:t>
            </a:r>
          </a:p>
          <a:p>
            <a:pPr marL="0" indent="0">
              <a:buNone/>
            </a:pPr>
            <a:endParaRPr lang="lt-LT" dirty="0"/>
          </a:p>
        </p:txBody>
      </p:sp>
      <p:sp>
        <p:nvSpPr>
          <p:cNvPr id="15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6385385" y="3507790"/>
            <a:ext cx="2104875" cy="12031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r>
              <a:rPr lang="lt-LT" dirty="0" smtClean="0"/>
              <a:t>Vienu </a:t>
            </a:r>
            <a:r>
              <a:rPr lang="lt-LT" dirty="0"/>
              <a:t>metu </a:t>
            </a:r>
            <a:r>
              <a:rPr lang="lt-LT" dirty="0" smtClean="0"/>
              <a:t>gebantys daryti </a:t>
            </a:r>
            <a:r>
              <a:rPr lang="lt-LT" dirty="0"/>
              <a:t>keletą ar net keliolika darbų</a:t>
            </a:r>
            <a:r>
              <a:rPr lang="lt-LT" dirty="0" smtClean="0"/>
              <a:t>.</a:t>
            </a:r>
          </a:p>
          <a:p>
            <a:pPr marL="0" indent="0">
              <a:buNone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39629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 build="p"/>
      <p:bldP spid="14" grpId="0" build="p"/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36725" y="829519"/>
            <a:ext cx="7751017" cy="1227881"/>
          </a:xfrm>
        </p:spPr>
        <p:txBody>
          <a:bodyPr/>
          <a:lstStyle/>
          <a:p>
            <a:r>
              <a:rPr lang="lt-LT" dirty="0" smtClean="0"/>
              <a:t>Žinodami šios </a:t>
            </a:r>
            <a:r>
              <a:rPr lang="lt-LT" dirty="0"/>
              <a:t>kartos vaikų pomėgius, mes dažnai pamirštame jų </a:t>
            </a:r>
            <a:r>
              <a:rPr lang="lt-LT" dirty="0" smtClean="0"/>
              <a:t>galimybes</a:t>
            </a:r>
            <a:r>
              <a:rPr lang="lt-LT" dirty="0"/>
              <a:t>.</a:t>
            </a: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Pavadinimas 1"/>
          <p:cNvSpPr txBox="1">
            <a:spLocks/>
          </p:cNvSpPr>
          <p:nvPr/>
        </p:nvSpPr>
        <p:spPr>
          <a:xfrm>
            <a:off x="1548847" y="3013000"/>
            <a:ext cx="5813936" cy="397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rgbClr val="2D3392"/>
                </a:solidFill>
                <a:latin typeface="Apercu Pro"/>
                <a:ea typeface="+mj-ea"/>
                <a:cs typeface="Apercu Pro"/>
              </a:defRPr>
            </a:lvl1pPr>
          </a:lstStyle>
          <a:p>
            <a:r>
              <a:rPr lang="lt-LT" dirty="0"/>
              <a:t>L</a:t>
            </a:r>
            <a:r>
              <a:rPr lang="lt-LT" dirty="0" smtClean="0"/>
              <a:t>aikas mokyti kitaip...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5376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291546" y="673655"/>
            <a:ext cx="6982089" cy="397565"/>
          </a:xfrm>
        </p:spPr>
        <p:txBody>
          <a:bodyPr/>
          <a:lstStyle/>
          <a:p>
            <a:pPr algn="ctr"/>
            <a:r>
              <a:rPr lang="lt-LT" dirty="0"/>
              <a:t>Kokias priemones </a:t>
            </a:r>
            <a:r>
              <a:rPr lang="lt-LT" dirty="0" smtClean="0"/>
              <a:t>pasirinkti?</a:t>
            </a:r>
            <a:endParaRPr lang="lt-LT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6" name="Picture 2" descr="http://www.balsas.lt/12/30/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8" y="2072265"/>
            <a:ext cx="3795170" cy="220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g.diena.lt/00/16/24459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057" y="1441810"/>
            <a:ext cx="3619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97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291546" y="550718"/>
            <a:ext cx="7938053" cy="520502"/>
          </a:xfrm>
        </p:spPr>
        <p:txBody>
          <a:bodyPr/>
          <a:lstStyle/>
          <a:p>
            <a:pPr algn="ctr"/>
            <a:r>
              <a:rPr lang="lt-LT" sz="2800" dirty="0" smtClean="0"/>
              <a:t>Mes siūlome sprendimą – skaitmeninių ir spausdintinių priemonių dermę.</a:t>
            </a: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6" name="Paveikslėlis 15"/>
          <p:cNvPicPr/>
          <p:nvPr/>
        </p:nvPicPr>
        <p:blipFill rotWithShape="1">
          <a:blip r:embed="rId2"/>
          <a:srcRect l="5758" t="40137" r="64982" b="21664"/>
          <a:stretch/>
        </p:blipFill>
        <p:spPr bwMode="auto">
          <a:xfrm>
            <a:off x="2135485" y="2077910"/>
            <a:ext cx="4634345" cy="27699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405848" y="1353997"/>
            <a:ext cx="8093621" cy="441136"/>
          </a:xfrm>
        </p:spPr>
        <p:txBody>
          <a:bodyPr/>
          <a:lstStyle/>
          <a:p>
            <a:pPr marL="0" indent="0" algn="ctr">
              <a:buNone/>
            </a:pPr>
            <a:r>
              <a:rPr lang="lt-LT" b="1" dirty="0" smtClean="0"/>
              <a:t>Įvairovė ir </a:t>
            </a:r>
            <a:r>
              <a:rPr lang="lt-LT" b="1" dirty="0" smtClean="0"/>
              <a:t>visuminis </a:t>
            </a:r>
            <a:r>
              <a:rPr lang="lt-LT" b="1" dirty="0" smtClean="0"/>
              <a:t>mokymas suaktyvina mokinių mąstymą.</a:t>
            </a:r>
            <a:endParaRPr lang="lt-LT" b="1" dirty="0"/>
          </a:p>
        </p:txBody>
      </p:sp>
    </p:spTree>
    <p:extLst>
      <p:ext uri="{BB962C8B-B14F-4D97-AF65-F5344CB8AC3E}">
        <p14:creationId xmlns:p14="http://schemas.microsoft.com/office/powerpoint/2010/main" val="279929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47" y="316871"/>
            <a:ext cx="8093622" cy="754349"/>
          </a:xfrm>
        </p:spPr>
        <p:txBody>
          <a:bodyPr/>
          <a:lstStyle/>
          <a:p>
            <a:r>
              <a:rPr lang="en-US" sz="2800" dirty="0" smtClean="0">
                <a:cs typeface="Times New Roman" panose="02020603050405020304" pitchFamily="18" charset="0"/>
              </a:rPr>
              <a:t>K</a:t>
            </a:r>
            <a:r>
              <a:rPr lang="lt-LT" sz="2800" dirty="0" smtClean="0">
                <a:cs typeface="Times New Roman" panose="02020603050405020304" pitchFamily="18" charset="0"/>
              </a:rPr>
              <a:t>ą vadiname aktyviu mokiniu?</a:t>
            </a:r>
            <a:endParaRPr lang="en-US" sz="1400" dirty="0">
              <a:solidFill>
                <a:srgbClr val="92D05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80081" y="1621937"/>
            <a:ext cx="7316553" cy="392680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Bef>
                <a:spcPts val="0"/>
              </a:spcBef>
            </a:pPr>
            <a:r>
              <a:rPr lang="lt-LT" sz="2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lt-LT" sz="2200" dirty="0" smtClean="0">
                <a:solidFill>
                  <a:schemeClr val="accent1"/>
                </a:solidFill>
                <a:latin typeface="Apercu Pro"/>
                <a:ea typeface="Calibri"/>
                <a:cs typeface="Times New Roman" panose="02020603050405020304" pitchFamily="18" charset="0"/>
              </a:rPr>
              <a:t>Kai kalbame apie aktyvius </a:t>
            </a:r>
            <a:r>
              <a:rPr lang="lt-LT" sz="2200" dirty="0">
                <a:solidFill>
                  <a:schemeClr val="accent1"/>
                </a:solidFill>
                <a:latin typeface="Apercu Pro"/>
                <a:ea typeface="Calibri"/>
                <a:cs typeface="Times New Roman" panose="02020603050405020304" pitchFamily="18" charset="0"/>
              </a:rPr>
              <a:t>mokinius, </a:t>
            </a:r>
            <a:r>
              <a:rPr lang="lt-LT" sz="2200" dirty="0" smtClean="0">
                <a:solidFill>
                  <a:schemeClr val="accent1"/>
                </a:solidFill>
                <a:latin typeface="Apercu Pro"/>
                <a:ea typeface="Calibri"/>
                <a:cs typeface="Times New Roman" panose="02020603050405020304" pitchFamily="18" charset="0"/>
              </a:rPr>
              <a:t>turime galvoti </a:t>
            </a:r>
            <a:r>
              <a:rPr lang="lt-LT" sz="2200" dirty="0">
                <a:solidFill>
                  <a:schemeClr val="accent1"/>
                </a:solidFill>
                <a:latin typeface="Apercu Pro"/>
                <a:ea typeface="Calibri"/>
                <a:cs typeface="Times New Roman" panose="02020603050405020304" pitchFamily="18" charset="0"/>
              </a:rPr>
              <a:t>ne tik apie fizinį aktyvumą.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lt-LT" sz="2200" dirty="0" smtClean="0">
              <a:solidFill>
                <a:schemeClr val="accent1"/>
              </a:solidFill>
              <a:latin typeface="Apercu Pro"/>
              <a:ea typeface="Calibri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lt-LT" sz="2200" dirty="0" smtClean="0">
                <a:solidFill>
                  <a:schemeClr val="accent1"/>
                </a:solidFill>
                <a:latin typeface="Apercu Pro"/>
                <a:ea typeface="Calibri"/>
                <a:cs typeface="Times New Roman" panose="02020603050405020304" pitchFamily="18" charset="0"/>
              </a:rPr>
              <a:t>Aktyvus mokinys – tai gebantis </a:t>
            </a:r>
            <a:r>
              <a:rPr lang="en-US" sz="2200" dirty="0" err="1" smtClean="0">
                <a:solidFill>
                  <a:schemeClr val="accent1"/>
                </a:solidFill>
                <a:latin typeface="Apercu Pro"/>
                <a:cs typeface="Times New Roman" panose="02020603050405020304" pitchFamily="18" charset="0"/>
              </a:rPr>
              <a:t>kurti</a:t>
            </a:r>
            <a:r>
              <a:rPr lang="en-US" sz="2200" dirty="0">
                <a:solidFill>
                  <a:schemeClr val="accent1"/>
                </a:solidFill>
                <a:latin typeface="Apercu Pro"/>
                <a:cs typeface="Times New Roman" panose="02020603050405020304" pitchFamily="18" charset="0"/>
              </a:rPr>
              <a:t>, </a:t>
            </a:r>
            <a:r>
              <a:rPr lang="lt-LT" sz="2200" dirty="0" smtClean="0">
                <a:solidFill>
                  <a:schemeClr val="accent1"/>
                </a:solidFill>
                <a:latin typeface="Apercu Pro"/>
                <a:cs typeface="Times New Roman" panose="02020603050405020304" pitchFamily="18" charset="0"/>
              </a:rPr>
              <a:t>mąstyti, bendrauti, </a:t>
            </a:r>
            <a:r>
              <a:rPr lang="en-US" sz="2200" dirty="0" err="1" smtClean="0">
                <a:solidFill>
                  <a:schemeClr val="accent1"/>
                </a:solidFill>
                <a:latin typeface="Apercu Pro"/>
                <a:cs typeface="Times New Roman" panose="02020603050405020304" pitchFamily="18" charset="0"/>
              </a:rPr>
              <a:t>spręsti</a:t>
            </a:r>
            <a:r>
              <a:rPr lang="lt-LT" sz="2200" dirty="0" smtClean="0">
                <a:solidFill>
                  <a:schemeClr val="accent1"/>
                </a:solidFill>
                <a:latin typeface="Apercu Pro"/>
                <a:cs typeface="Times New Roman" panose="02020603050405020304" pitchFamily="18" charset="0"/>
              </a:rPr>
              <a:t> </a:t>
            </a:r>
            <a:r>
              <a:rPr lang="pt-BR" sz="2200" dirty="0" smtClean="0">
                <a:solidFill>
                  <a:schemeClr val="accent1"/>
                </a:solidFill>
                <a:latin typeface="Apercu Pro"/>
                <a:cs typeface="Times New Roman" panose="02020603050405020304" pitchFamily="18" charset="0"/>
              </a:rPr>
              <a:t>problemas </a:t>
            </a:r>
            <a:r>
              <a:rPr lang="pt-BR" sz="2200" dirty="0">
                <a:solidFill>
                  <a:schemeClr val="accent1"/>
                </a:solidFill>
                <a:latin typeface="Apercu Pro"/>
                <a:cs typeface="Times New Roman" panose="02020603050405020304" pitchFamily="18" charset="0"/>
              </a:rPr>
              <a:t>ir </a:t>
            </a:r>
            <a:r>
              <a:rPr lang="pt-BR" sz="2200" dirty="0" smtClean="0">
                <a:solidFill>
                  <a:schemeClr val="accent1"/>
                </a:solidFill>
                <a:latin typeface="Apercu Pro"/>
                <a:cs typeface="Times New Roman" panose="02020603050405020304" pitchFamily="18" charset="0"/>
              </a:rPr>
              <a:t>prisiimti atsakomybę.</a:t>
            </a:r>
            <a:endParaRPr lang="lt-LT" sz="2200" dirty="0">
              <a:solidFill>
                <a:schemeClr val="accent1"/>
              </a:solidFill>
              <a:latin typeface="Apercu Pro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accent1"/>
              </a:solidFill>
              <a:latin typeface="Apercu Pro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558A45-E768-1249-AA3C-1E702D18AFC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5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SVIESA_PPT_zydras">
  <a:themeElements>
    <a:clrScheme name="Custom 13">
      <a:dk1>
        <a:srgbClr val="232323"/>
      </a:dk1>
      <a:lt1>
        <a:srgbClr val="FFFFFF"/>
      </a:lt1>
      <a:dk2>
        <a:srgbClr val="707173"/>
      </a:dk2>
      <a:lt2>
        <a:srgbClr val="FFFFFF"/>
      </a:lt2>
      <a:accent1>
        <a:srgbClr val="2D3392"/>
      </a:accent1>
      <a:accent2>
        <a:srgbClr val="BCE5EF"/>
      </a:accent2>
      <a:accent3>
        <a:srgbClr val="F5A190"/>
      </a:accent3>
      <a:accent4>
        <a:srgbClr val="FFE8BF"/>
      </a:accent4>
      <a:accent5>
        <a:srgbClr val="F06A69"/>
      </a:accent5>
      <a:accent6>
        <a:srgbClr val="2D3392"/>
      </a:accent6>
      <a:hlink>
        <a:srgbClr val="2D3392"/>
      </a:hlink>
      <a:folHlink>
        <a:srgbClr val="BBE4E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SVIESA_PPT_zydras.potx</Template>
  <TotalTime>2395</TotalTime>
  <Words>1218</Words>
  <Application>Microsoft Office PowerPoint</Application>
  <PresentationFormat>Demonstracija ekrane (16:9)</PresentationFormat>
  <Paragraphs>215</Paragraphs>
  <Slides>39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39</vt:i4>
      </vt:variant>
    </vt:vector>
  </HeadingPairs>
  <TitlesOfParts>
    <vt:vector size="46" baseType="lpstr">
      <vt:lpstr>Apercu Pro</vt:lpstr>
      <vt:lpstr>Apercu Pro Light</vt:lpstr>
      <vt:lpstr>Arial</vt:lpstr>
      <vt:lpstr>Calibri</vt:lpstr>
      <vt:lpstr>Lucida Grande</vt:lpstr>
      <vt:lpstr>Times New Roman</vt:lpstr>
      <vt:lpstr>SVIESA_PPT_zydras</vt:lpstr>
      <vt:lpstr>Kaip pasiekti sėkmę Alfa kartos vaikui?   </vt:lpstr>
      <vt:lpstr>„PowerPoint“ pateiktis</vt:lpstr>
      <vt:lpstr>„PowerPoint“ pateiktis</vt:lpstr>
      <vt:lpstr>Kokiomis akimis pasaulį mato naujosios kartos vaikai? </vt:lpstr>
      <vt:lpstr>Kokie vaikai ateis į mokyklą jau šį rudenį?</vt:lpstr>
      <vt:lpstr>Žinodami šios kartos vaikų pomėgius, mes dažnai pamirštame jų galimybes.</vt:lpstr>
      <vt:lpstr>Kokias priemones pasirinkti?</vt:lpstr>
      <vt:lpstr>Mes siūlome sprendimą – skaitmeninių ir spausdintinių priemonių dermę. </vt:lpstr>
      <vt:lpstr>Ką vadiname aktyviu mokiniu?</vt:lpstr>
      <vt:lpstr>Kaip suaktyvinti mokinių mąstymą?</vt:lpstr>
      <vt:lpstr>Prasminga veikla ir planavimas</vt:lpstr>
      <vt:lpstr>„PowerPoint“ pateiktis</vt:lpstr>
      <vt:lpstr>Tyrinėjimai ir atradimai</vt:lpstr>
      <vt:lpstr>„PowerPoint“ pateiktis</vt:lpstr>
      <vt:lpstr>Mokymosi strategijos</vt:lpstr>
      <vt:lpstr>„PowerPoint“ pateiktis</vt:lpstr>
      <vt:lpstr>„PowerPoint“ pateiktis</vt:lpstr>
      <vt:lpstr>Raštingumo stiprinimas</vt:lpstr>
      <vt:lpstr>„PowerPoint“ pateiktis</vt:lpstr>
      <vt:lpstr>Refleksija</vt:lpstr>
      <vt:lpstr>„PowerPoint“ pateiktis</vt:lpstr>
      <vt:lpstr>Emocinis intelektas</vt:lpstr>
      <vt:lpstr>Pagrindiniai emociniai poreikiai</vt:lpstr>
      <vt:lpstr>Turinio kokybė</vt:lpstr>
      <vt:lpstr>„PowerPoint“ pateiktis</vt:lpstr>
      <vt:lpstr>„PowerPoint“ pateiktis</vt:lpstr>
      <vt:lpstr>Naujos serijos TAIP! lietuvių kalbos 1 klasei vadovėlio komplektą sudaro:  </vt:lpstr>
      <vt:lpstr> </vt:lpstr>
      <vt:lpstr>Kuo naujas lietuvių kalbos vadovėlio komplektas yra išskirtinis? (2) 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Vadovėliai rengiami 1-4 klasei</vt:lpstr>
      <vt:lpstr>„PowerPoint“ pateiktis</vt:lpstr>
      <vt:lpstr>„PowerPoint“ pateiktis</vt:lpstr>
    </vt:vector>
  </TitlesOfParts>
  <Company>allcaps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ALL</dc:creator>
  <cp:lastModifiedBy>Jurgita Vitkauskienė</cp:lastModifiedBy>
  <cp:revision>389</cp:revision>
  <dcterms:created xsi:type="dcterms:W3CDTF">2015-03-20T08:28:08Z</dcterms:created>
  <dcterms:modified xsi:type="dcterms:W3CDTF">2016-04-13T05:46:49Z</dcterms:modified>
</cp:coreProperties>
</file>