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7" r:id="rId24"/>
    <p:sldId id="280" r:id="rId25"/>
    <p:sldId id="281" r:id="rId26"/>
    <p:sldId id="282" r:id="rId27"/>
    <p:sldId id="283" r:id="rId28"/>
    <p:sldId id="28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1320"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3A419A-51F1-4278-A270-8FA05B5A0BEC}" type="datetimeFigureOut">
              <a:rPr lang="lt-LT" smtClean="0"/>
              <a:pPr/>
              <a:t>2016-04-12</a:t>
            </a:fld>
            <a:endParaRPr lang="lt-L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6C19BE-A693-43B8-8780-BBE05C1F8355}" type="slidenum">
              <a:rPr lang="lt-LT" smtClean="0"/>
              <a:pPr/>
              <a:t>‹#›</a:t>
            </a:fld>
            <a:endParaRPr lang="lt-LT"/>
          </a:p>
        </p:txBody>
      </p:sp>
    </p:spTree>
    <p:extLst>
      <p:ext uri="{BB962C8B-B14F-4D97-AF65-F5344CB8AC3E}">
        <p14:creationId xmlns:p14="http://schemas.microsoft.com/office/powerpoint/2010/main" val="1523145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t-LT" dirty="0"/>
          </a:p>
        </p:txBody>
      </p:sp>
      <p:sp>
        <p:nvSpPr>
          <p:cNvPr id="4" name="Slide Number Placeholder 3"/>
          <p:cNvSpPr>
            <a:spLocks noGrp="1"/>
          </p:cNvSpPr>
          <p:nvPr>
            <p:ph type="sldNum" sz="quarter" idx="10"/>
          </p:nvPr>
        </p:nvSpPr>
        <p:spPr/>
        <p:txBody>
          <a:bodyPr/>
          <a:lstStyle/>
          <a:p>
            <a:fld id="{E379801A-DFB5-4F80-8E90-CB171D480AB1}" type="slidenum">
              <a:rPr lang="lt-LT" smtClean="0"/>
              <a:pPr/>
              <a:t>7</a:t>
            </a:fld>
            <a:endParaRPr lang="lt-LT"/>
          </a:p>
        </p:txBody>
      </p:sp>
    </p:spTree>
    <p:extLst>
      <p:ext uri="{BB962C8B-B14F-4D97-AF65-F5344CB8AC3E}">
        <p14:creationId xmlns:p14="http://schemas.microsoft.com/office/powerpoint/2010/main" val="4198532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filmai.in/20325-silpnavalio-dienorastis-2010.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hyperlink" Target="http://www.auguskaitydamas.lt/pagrindinis/rekomenduojamo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229600" cy="1143000"/>
          </a:xfrm>
        </p:spPr>
        <p:txBody>
          <a:bodyPr>
            <a:noAutofit/>
          </a:bodyPr>
          <a:lstStyle/>
          <a:p>
            <a:r>
              <a:rPr lang="lt-LT" sz="3200" dirty="0" smtClean="0">
                <a:latin typeface="Times New Roman" pitchFamily="18" charset="0"/>
                <a:cs typeface="Times New Roman" pitchFamily="18" charset="0"/>
              </a:rPr>
              <a:t/>
            </a:r>
            <a:br>
              <a:rPr lang="lt-LT" sz="3200" dirty="0" smtClean="0">
                <a:latin typeface="Times New Roman" pitchFamily="18" charset="0"/>
                <a:cs typeface="Times New Roman" pitchFamily="18" charset="0"/>
              </a:rPr>
            </a:br>
            <a:r>
              <a:rPr lang="lt-LT" sz="3200" dirty="0" smtClean="0">
                <a:latin typeface="Times New Roman" pitchFamily="18" charset="0"/>
                <a:cs typeface="Times New Roman" pitchFamily="18" charset="0"/>
              </a:rPr>
              <a:t/>
            </a:r>
            <a:br>
              <a:rPr lang="lt-LT" sz="3200" dirty="0" smtClean="0">
                <a:latin typeface="Times New Roman" pitchFamily="18" charset="0"/>
                <a:cs typeface="Times New Roman" pitchFamily="18" charset="0"/>
              </a:rPr>
            </a:br>
            <a:r>
              <a:rPr lang="lt-LT" sz="3200" dirty="0" smtClean="0">
                <a:latin typeface="Times New Roman" pitchFamily="18" charset="0"/>
                <a:cs typeface="Times New Roman" pitchFamily="18" charset="0"/>
              </a:rPr>
              <a:t>Kaišiadorių Vaclovo Giržado progimnazija</a:t>
            </a:r>
            <a:br>
              <a:rPr lang="lt-LT" sz="3200" dirty="0" smtClean="0">
                <a:latin typeface="Times New Roman" pitchFamily="18" charset="0"/>
                <a:cs typeface="Times New Roman" pitchFamily="18" charset="0"/>
              </a:rPr>
            </a:br>
            <a:r>
              <a:rPr lang="lt-LT" sz="3200" dirty="0" smtClean="0">
                <a:latin typeface="Times New Roman" pitchFamily="18" charset="0"/>
                <a:cs typeface="Times New Roman" pitchFamily="18" charset="0"/>
              </a:rPr>
              <a:t>Mokytoja Renata Sausaitienė</a:t>
            </a:r>
            <a:br>
              <a:rPr lang="lt-LT" sz="3200" dirty="0" smtClean="0">
                <a:latin typeface="Times New Roman" pitchFamily="18" charset="0"/>
                <a:cs typeface="Times New Roman" pitchFamily="18" charset="0"/>
              </a:rPr>
            </a:br>
            <a:r>
              <a:rPr lang="lt-LT" sz="3200" dirty="0" smtClean="0">
                <a:latin typeface="Times New Roman" pitchFamily="18" charset="0"/>
                <a:cs typeface="Times New Roman" pitchFamily="18" charset="0"/>
              </a:rPr>
              <a:t>Skaitymo gebėjimų ugdymas 1 – 4 klasėje</a:t>
            </a:r>
            <a:br>
              <a:rPr lang="lt-LT" sz="3200" dirty="0" smtClean="0">
                <a:latin typeface="Times New Roman" pitchFamily="18" charset="0"/>
                <a:cs typeface="Times New Roman" pitchFamily="18" charset="0"/>
              </a:rPr>
            </a:br>
            <a:endParaRPr lang="lt-LT" sz="3200" dirty="0">
              <a:latin typeface="Times New Roman" pitchFamily="18" charset="0"/>
              <a:cs typeface="Times New Roman" pitchFamily="18" charset="0"/>
            </a:endParaRPr>
          </a:p>
        </p:txBody>
      </p:sp>
      <p:pic>
        <p:nvPicPr>
          <p:cNvPr id="2050" name="Picture 2" descr="C:\Users\Kompiuteris\Desktop\tit.jpg"/>
          <p:cNvPicPr>
            <a:picLocks noGrp="1" noChangeAspect="1" noChangeArrowheads="1"/>
          </p:cNvPicPr>
          <p:nvPr>
            <p:ph idx="1"/>
          </p:nvPr>
        </p:nvPicPr>
        <p:blipFill>
          <a:blip r:embed="rId2" cstate="print"/>
          <a:srcRect/>
          <a:stretch>
            <a:fillRect/>
          </a:stretch>
        </p:blipFill>
        <p:spPr bwMode="auto">
          <a:xfrm>
            <a:off x="1371600" y="2743200"/>
            <a:ext cx="6553200" cy="3200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latin typeface="Times New Roman" pitchFamily="18" charset="0"/>
                <a:cs typeface="Times New Roman" pitchFamily="18" charset="0"/>
              </a:rPr>
              <a:t>4 žingsnis</a:t>
            </a:r>
            <a:endParaRPr lang="lt-LT" dirty="0">
              <a:latin typeface="Times New Roman" pitchFamily="18" charset="0"/>
              <a:cs typeface="Times New Roman" pitchFamily="18" charset="0"/>
            </a:endParaRPr>
          </a:p>
        </p:txBody>
      </p:sp>
      <p:sp>
        <p:nvSpPr>
          <p:cNvPr id="3" name="Content Placeholder 2"/>
          <p:cNvSpPr>
            <a:spLocks noGrp="1"/>
          </p:cNvSpPr>
          <p:nvPr>
            <p:ph idx="1"/>
          </p:nvPr>
        </p:nvSpPr>
        <p:spPr>
          <a:xfrm>
            <a:off x="457200" y="914400"/>
            <a:ext cx="8229600" cy="5211763"/>
          </a:xfrm>
        </p:spPr>
        <p:txBody>
          <a:bodyPr/>
          <a:lstStyle/>
          <a:p>
            <a:endParaRPr lang="lt-LT" dirty="0" smtClean="0"/>
          </a:p>
          <a:p>
            <a:r>
              <a:rPr lang="lt-LT" sz="4800" dirty="0" smtClean="0">
                <a:latin typeface="Times New Roman" pitchFamily="18" charset="0"/>
                <a:cs typeface="Times New Roman" pitchFamily="18" charset="0"/>
              </a:rPr>
              <a:t>Ką skaityti?</a:t>
            </a:r>
            <a:endParaRPr lang="lt-LT" sz="4800" dirty="0">
              <a:latin typeface="Times New Roman" pitchFamily="18" charset="0"/>
              <a:cs typeface="Times New Roman" pitchFamily="18" charset="0"/>
            </a:endParaRPr>
          </a:p>
        </p:txBody>
      </p:sp>
      <p:pic>
        <p:nvPicPr>
          <p:cNvPr id="4" name="Picture 2" descr="C:\Users\Kompiuteris\Desktop\mociute-plesike-1.jpg"/>
          <p:cNvPicPr>
            <a:picLocks noChangeAspect="1" noChangeArrowheads="1"/>
          </p:cNvPicPr>
          <p:nvPr/>
        </p:nvPicPr>
        <p:blipFill>
          <a:blip r:embed="rId2" cstate="print"/>
          <a:srcRect/>
          <a:stretch>
            <a:fillRect/>
          </a:stretch>
        </p:blipFill>
        <p:spPr bwMode="auto">
          <a:xfrm>
            <a:off x="533400" y="2438400"/>
            <a:ext cx="2514600" cy="4191000"/>
          </a:xfrm>
          <a:prstGeom prst="rect">
            <a:avLst/>
          </a:prstGeom>
          <a:noFill/>
        </p:spPr>
      </p:pic>
      <p:pic>
        <p:nvPicPr>
          <p:cNvPr id="5" name="Picture 3" descr="C:\Users\Kompiuteris\Desktop\nevykj.jpg"/>
          <p:cNvPicPr>
            <a:picLocks noChangeAspect="1" noChangeArrowheads="1"/>
          </p:cNvPicPr>
          <p:nvPr/>
        </p:nvPicPr>
        <p:blipFill>
          <a:blip r:embed="rId3" cstate="print"/>
          <a:srcRect/>
          <a:stretch>
            <a:fillRect/>
          </a:stretch>
        </p:blipFill>
        <p:spPr bwMode="auto">
          <a:xfrm>
            <a:off x="2743200" y="2362200"/>
            <a:ext cx="2486025" cy="4191000"/>
          </a:xfrm>
          <a:prstGeom prst="rect">
            <a:avLst/>
          </a:prstGeom>
          <a:noFill/>
        </p:spPr>
      </p:pic>
      <p:pic>
        <p:nvPicPr>
          <p:cNvPr id="6" name="Picture 4" descr="C:\Users\Kompiuteris\Desktop\timis.jpg"/>
          <p:cNvPicPr>
            <a:picLocks noChangeAspect="1" noChangeArrowheads="1"/>
          </p:cNvPicPr>
          <p:nvPr/>
        </p:nvPicPr>
        <p:blipFill>
          <a:blip r:embed="rId4" cstate="print"/>
          <a:srcRect/>
          <a:stretch>
            <a:fillRect/>
          </a:stretch>
        </p:blipFill>
        <p:spPr bwMode="auto">
          <a:xfrm>
            <a:off x="5029200" y="2514600"/>
            <a:ext cx="2362200" cy="4191000"/>
          </a:xfrm>
          <a:prstGeom prst="rect">
            <a:avLst/>
          </a:prstGeom>
          <a:noFill/>
        </p:spPr>
      </p:pic>
      <p:pic>
        <p:nvPicPr>
          <p:cNvPr id="7" name="Picture 5" descr="C:\Users\Kompiuteris\Desktop\prietranka.jpg"/>
          <p:cNvPicPr>
            <a:picLocks noChangeAspect="1" noChangeArrowheads="1"/>
          </p:cNvPicPr>
          <p:nvPr/>
        </p:nvPicPr>
        <p:blipFill>
          <a:blip r:embed="rId5" cstate="print"/>
          <a:srcRect/>
          <a:stretch>
            <a:fillRect/>
          </a:stretch>
        </p:blipFill>
        <p:spPr bwMode="auto">
          <a:xfrm>
            <a:off x="6781800" y="2362200"/>
            <a:ext cx="2362200" cy="4038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Content Placeholder 2"/>
          <p:cNvSpPr>
            <a:spLocks noGrp="1"/>
          </p:cNvSpPr>
          <p:nvPr>
            <p:ph idx="1"/>
          </p:nvPr>
        </p:nvSpPr>
        <p:spPr>
          <a:xfrm>
            <a:off x="457200" y="304800"/>
            <a:ext cx="8229600" cy="5821363"/>
          </a:xfrm>
        </p:spPr>
        <p:txBody>
          <a:bodyPr>
            <a:normAutofit fontScale="92500"/>
          </a:bodyPr>
          <a:lstStyle/>
          <a:p>
            <a:endParaRPr lang="lt-LT" sz="1400" dirty="0" smtClean="0"/>
          </a:p>
          <a:p>
            <a:r>
              <a:rPr lang="lt-LT" sz="2800" dirty="0" smtClean="0">
                <a:latin typeface="Times New Roman" pitchFamily="18" charset="0"/>
                <a:cs typeface="Times New Roman" pitchFamily="18" charset="0"/>
              </a:rPr>
              <a:t>Iš pradžių leidž</a:t>
            </a:r>
            <a:r>
              <a:rPr lang="en-US" sz="2800" dirty="0" smtClean="0">
                <a:latin typeface="Times New Roman" pitchFamily="18" charset="0"/>
                <a:cs typeface="Times New Roman" pitchFamily="18" charset="0"/>
              </a:rPr>
              <a:t>iu</a:t>
            </a:r>
            <a:r>
              <a:rPr lang="lt-LT" sz="2800" dirty="0" smtClean="0">
                <a:latin typeface="Times New Roman" pitchFamily="18" charset="0"/>
                <a:cs typeface="Times New Roman" pitchFamily="18" charset="0"/>
              </a:rPr>
              <a:t> savo mokiniams skaityti viską, ką nori, nes nenoriu užgesinti skaitymo džiaugsmo, įsprausdama jį į “rekomenduojamų knygų sąrašą”, kuris, deja, bet neretai  iš “rekomenduojamo” pavirsta į “privalomą”. Žinoma, neleisčiau mokiniams skaityti netinkamo turinio knygų.  Geras būdas “užkrėsti” vaikus skaitymu yra pasiūlyti paskaityti populiarias tarp vaikų knygas, tokias kaip </a:t>
            </a:r>
            <a:r>
              <a:rPr lang="lt-LT" sz="2800" i="1" dirty="0" smtClean="0">
                <a:latin typeface="Times New Roman" pitchFamily="18" charset="0"/>
                <a:cs typeface="Times New Roman" pitchFamily="18" charset="0"/>
              </a:rPr>
              <a:t>Jeff Kinney “Nevykėlio dienoraštis”, “Nevykėlis Timis”, Rachel Renee Russell “Prietrankos dienoraštis”, Davis Walliams “Močiutė plėšikė” </a:t>
            </a:r>
            <a:r>
              <a:rPr lang="lt-LT" sz="2800" dirty="0" smtClean="0">
                <a:latin typeface="Times New Roman" pitchFamily="18" charset="0"/>
                <a:cs typeface="Times New Roman" pitchFamily="18" charset="0"/>
              </a:rPr>
              <a:t>ir kitas.</a:t>
            </a:r>
          </a:p>
          <a:p>
            <a:r>
              <a:rPr lang="lt-LT" sz="2800" dirty="0" smtClean="0">
                <a:latin typeface="Times New Roman" pitchFamily="18" charset="0"/>
                <a:cs typeface="Times New Roman" pitchFamily="18" charset="0"/>
              </a:rPr>
              <a:t>Vėliau sudarau mokiniams sąlygas skaityti, klausyti įvairių žanrų kūrinių. Lankomės bibliotekoje, taip skatinu domėtis naujausiomis knygomis.  </a:t>
            </a:r>
            <a:endParaRPr lang="lt-LT"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latin typeface="Times New Roman" pitchFamily="18" charset="0"/>
                <a:cs typeface="Times New Roman" pitchFamily="18" charset="0"/>
              </a:rPr>
              <a:t>5 žingsnis</a:t>
            </a:r>
            <a:endParaRPr lang="lt-LT" dirty="0">
              <a:latin typeface="Times New Roman" pitchFamily="18" charset="0"/>
              <a:cs typeface="Times New Roman" pitchFamily="18" charset="0"/>
            </a:endParaRPr>
          </a:p>
        </p:txBody>
      </p:sp>
      <p:sp>
        <p:nvSpPr>
          <p:cNvPr id="3" name="Content Placeholder 2"/>
          <p:cNvSpPr>
            <a:spLocks noGrp="1"/>
          </p:cNvSpPr>
          <p:nvPr>
            <p:ph idx="1"/>
          </p:nvPr>
        </p:nvSpPr>
        <p:spPr>
          <a:xfrm>
            <a:off x="457200" y="685800"/>
            <a:ext cx="8229600" cy="5440363"/>
          </a:xfrm>
        </p:spPr>
        <p:txBody>
          <a:bodyPr>
            <a:normAutofit/>
          </a:bodyPr>
          <a:lstStyle/>
          <a:p>
            <a:endParaRPr lang="lt-LT" sz="4800" dirty="0" smtClean="0">
              <a:latin typeface="Times New Roman" pitchFamily="18" charset="0"/>
              <a:cs typeface="Times New Roman" pitchFamily="18" charset="0"/>
            </a:endParaRPr>
          </a:p>
          <a:p>
            <a:r>
              <a:rPr lang="lt-LT" sz="4800" dirty="0" smtClean="0">
                <a:latin typeface="Times New Roman" pitchFamily="18" charset="0"/>
                <a:cs typeface="Times New Roman" pitchFamily="18" charset="0"/>
              </a:rPr>
              <a:t>Diskutuojame apie knygas</a:t>
            </a:r>
            <a:endParaRPr lang="lt-LT" sz="4800" dirty="0">
              <a:latin typeface="Times New Roman" pitchFamily="18" charset="0"/>
              <a:cs typeface="Times New Roman" pitchFamily="18" charset="0"/>
            </a:endParaRPr>
          </a:p>
        </p:txBody>
      </p:sp>
      <p:pic>
        <p:nvPicPr>
          <p:cNvPr id="4" name="Content Placeholder 3" descr="C:\Users\Kompas\Desktop\is foto\20150417_122519.jpg"/>
          <p:cNvPicPr>
            <a:picLocks/>
          </p:cNvPicPr>
          <p:nvPr/>
        </p:nvPicPr>
        <p:blipFill>
          <a:blip r:embed="rId2" cstate="print"/>
          <a:srcRect/>
          <a:stretch>
            <a:fillRect/>
          </a:stretch>
        </p:blipFill>
        <p:spPr bwMode="auto">
          <a:xfrm>
            <a:off x="838200" y="2667000"/>
            <a:ext cx="3124200" cy="3581400"/>
          </a:xfrm>
          <a:prstGeom prst="rect">
            <a:avLst/>
          </a:prstGeom>
          <a:noFill/>
          <a:ln w="9525">
            <a:noFill/>
            <a:miter lim="800000"/>
            <a:headEnd/>
            <a:tailEnd/>
          </a:ln>
        </p:spPr>
      </p:pic>
      <p:pic>
        <p:nvPicPr>
          <p:cNvPr id="5" name="Picture 2" descr="C:\Users\Kompiuteris\Desktop\20151029_113133.jpg"/>
          <p:cNvPicPr>
            <a:picLocks noChangeAspect="1" noChangeArrowheads="1"/>
          </p:cNvPicPr>
          <p:nvPr/>
        </p:nvPicPr>
        <p:blipFill>
          <a:blip r:embed="rId3" cstate="print"/>
          <a:srcRect/>
          <a:stretch>
            <a:fillRect/>
          </a:stretch>
        </p:blipFill>
        <p:spPr bwMode="auto">
          <a:xfrm>
            <a:off x="4719636" y="2667000"/>
            <a:ext cx="3357563" cy="3581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200" dirty="0" smtClean="0">
                <a:latin typeface="Times New Roman" pitchFamily="18" charset="0"/>
                <a:cs typeface="Times New Roman" pitchFamily="18" charset="0"/>
              </a:rPr>
              <a:t>Knygų pristatymas, rekomendavimas</a:t>
            </a:r>
            <a:endParaRPr lang="lt-LT"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752600"/>
            <a:ext cx="8229600" cy="4373563"/>
          </a:xfrm>
        </p:spPr>
        <p:txBody>
          <a:bodyPr>
            <a:normAutofit/>
          </a:bodyPr>
          <a:lstStyle/>
          <a:p>
            <a:r>
              <a:rPr lang="lt-LT" sz="2400" dirty="0" smtClean="0">
                <a:latin typeface="Times New Roman" pitchFamily="18" charset="0"/>
                <a:cs typeface="Times New Roman" pitchFamily="18" charset="0"/>
              </a:rPr>
              <a:t>Iš pradžių mokiniai atsinešdavo  į klasę perskaitytas  knygas  ir  apie jas man pasakodavo visas pertraukas. Dabar mes turime sistemą: perskaityta knyga pirmiausiai atsidūria ant mano stalo ( galiu pasidžiaugti, kad kiekvieną dieną aš jų randu ne vieną), tada prieš bet kurią pamoką pakviečiu tą mokinį, kuris perskaitė knygą ir šis ją pristato bei rekomenduoja draugams pagal planą: 1. Knygos autorius ir pavadinimas. 2. Veikėjai. 3. Penki sakiniai apie knygą. 4. Mokinio nuomonė apie knygą arba kam ir kodėl rekomenduoja ją perskaityti. Išklausę mokiniai gali užduoti klausimų</a:t>
            </a:r>
            <a:r>
              <a:rPr lang="lt-LT" sz="2400" dirty="0" smtClean="0">
                <a:solidFill>
                  <a:srgbClr val="FF0000"/>
                </a:solidFill>
                <a:latin typeface="Times New Roman" pitchFamily="18" charset="0"/>
                <a:cs typeface="Times New Roman" pitchFamily="18" charset="0"/>
              </a:rPr>
              <a:t>. Svarbu, kad vaikai kalbėtų apie perskaitytas knygas.    </a:t>
            </a:r>
          </a:p>
          <a:p>
            <a:endParaRPr lang="lt-LT" sz="1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endParaRPr lang="lt-LT"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533400"/>
            <a:ext cx="8229600" cy="5592763"/>
          </a:xfrm>
        </p:spPr>
        <p:txBody>
          <a:bodyPr>
            <a:normAutofit lnSpcReduction="10000"/>
          </a:bodyPr>
          <a:lstStyle/>
          <a:p>
            <a:pPr lvl="0"/>
            <a:r>
              <a:rPr lang="lt-LT" sz="3600" dirty="0" smtClean="0">
                <a:latin typeface="Times New Roman" pitchFamily="18" charset="0"/>
                <a:cs typeface="Times New Roman" pitchFamily="18" charset="0"/>
              </a:rPr>
              <a:t>Filmų peržiūros</a:t>
            </a:r>
          </a:p>
          <a:p>
            <a:pPr lvl="0"/>
            <a:r>
              <a:rPr lang="lt-LT" sz="2800" dirty="0" smtClean="0">
                <a:latin typeface="Times New Roman" pitchFamily="18" charset="0"/>
                <a:cs typeface="Times New Roman" pitchFamily="18" charset="0"/>
              </a:rPr>
              <a:t>Jei yra laiko, galima organizuoti filmų, kurie pastatyti pagal knygas, peržiūras ir organizuoti jų aptarimus lyginant filmą su skaityta knyga.Nuorodos:</a:t>
            </a:r>
            <a:r>
              <a:rPr lang="lt-LT" sz="2800" dirty="0" smtClean="0">
                <a:latin typeface="Times New Roman" pitchFamily="18" charset="0"/>
                <a:cs typeface="Times New Roman" pitchFamily="18" charset="0"/>
                <a:hlinkClick r:id="rId2"/>
              </a:rPr>
              <a:t>http://www.filmai.in/20325-silpnavalio-dienorastis-2010.html</a:t>
            </a:r>
            <a:endParaRPr lang="lt-LT" sz="2800" dirty="0" smtClean="0">
              <a:latin typeface="Times New Roman" pitchFamily="18" charset="0"/>
              <a:cs typeface="Times New Roman" pitchFamily="18" charset="0"/>
            </a:endParaRPr>
          </a:p>
          <a:p>
            <a:pPr lvl="0"/>
            <a:r>
              <a:rPr lang="lt-LT" sz="3600" dirty="0" smtClean="0">
                <a:latin typeface="Times New Roman" pitchFamily="18" charset="0"/>
                <a:cs typeface="Times New Roman" pitchFamily="18" charset="0"/>
              </a:rPr>
              <a:t>Perskaitytų knygų iliustravimas.</a:t>
            </a:r>
          </a:p>
          <a:p>
            <a:pPr lvl="0"/>
            <a:r>
              <a:rPr lang="lt-LT" dirty="0" smtClean="0">
                <a:latin typeface="Times New Roman" pitchFamily="18" charset="0"/>
                <a:cs typeface="Times New Roman" pitchFamily="18" charset="0"/>
              </a:rPr>
              <a:t> </a:t>
            </a:r>
            <a:r>
              <a:rPr lang="lt-LT" sz="2800" dirty="0" smtClean="0">
                <a:latin typeface="Times New Roman" pitchFamily="18" charset="0"/>
                <a:cs typeface="Times New Roman" pitchFamily="18" charset="0"/>
              </a:rPr>
              <a:t>„Skaitau knygą ir piešiu“ S. Laurenčikaitės ir J. A. Brantingo knygos „Cupės ir Zupės gyvenimas bei nepaprasti nuotykiai“iliustravimas, “Vasara su knyga”- vasarą skaitytų knygų iliustravimas, D. Rodario kūrybos iliustravimas.</a:t>
            </a:r>
            <a:endParaRPr lang="lt-LT"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89038"/>
          </a:xfrm>
        </p:spPr>
        <p:txBody>
          <a:bodyPr>
            <a:normAutofit/>
          </a:bodyPr>
          <a:lstStyle/>
          <a:p>
            <a:pPr algn="l"/>
            <a:r>
              <a:rPr lang="lt-LT" sz="3600" dirty="0" smtClean="0">
                <a:latin typeface="Times New Roman" pitchFamily="18" charset="0"/>
                <a:cs typeface="Times New Roman" pitchFamily="18" charset="0"/>
              </a:rPr>
              <a:t>Kūrybinės užduotys </a:t>
            </a:r>
            <a:endParaRPr lang="lt-LT"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5059363"/>
          </a:xfrm>
        </p:spPr>
        <p:txBody>
          <a:bodyPr>
            <a:normAutofit/>
          </a:bodyPr>
          <a:lstStyle/>
          <a:p>
            <a:r>
              <a:rPr lang="lt-LT" sz="2400" dirty="0" smtClean="0">
                <a:latin typeface="Times New Roman" pitchFamily="18" charset="0"/>
                <a:cs typeface="Times New Roman" pitchFamily="18" charset="0"/>
              </a:rPr>
              <a:t>Atliekant kūrybines užduotis svarbu, kad mokiniai išmoktų apibūdinti veikėjus, išsakytų savo mintis, įsivaizduotų aplinką, kurioje veikia knygos veikėjai, įsimintų meniškus posakius, pasakytų pagrindinę mintį ir kt..</a:t>
            </a:r>
          </a:p>
          <a:p>
            <a:r>
              <a:rPr lang="lt-LT" sz="2400" dirty="0" smtClean="0">
                <a:latin typeface="Times New Roman" pitchFamily="18" charset="0"/>
                <a:cs typeface="Times New Roman" pitchFamily="18" charset="0"/>
              </a:rPr>
              <a:t>Kūrybinėms užduotims atlikti puikiai tinka  Vilmos Grigonienės ir Mindaugo Garnionio sukurta priemonė, skirta vaikų aktyvaus skaitymo įgūdžiams ugdyti ir įtvirtinti.</a:t>
            </a:r>
          </a:p>
          <a:p>
            <a:endParaRPr lang="lt-LT" sz="2800" dirty="0">
              <a:latin typeface="Times New Roman" pitchFamily="18" charset="0"/>
              <a:cs typeface="Times New Roman" pitchFamily="18" charset="0"/>
            </a:endParaRPr>
          </a:p>
        </p:txBody>
      </p:sp>
      <p:pic>
        <p:nvPicPr>
          <p:cNvPr id="4" name="Picture 4" descr="C:\Users\Kompiuteris\Desktop\ism.jpg"/>
          <p:cNvPicPr>
            <a:picLocks noChangeAspect="1" noChangeArrowheads="1"/>
          </p:cNvPicPr>
          <p:nvPr/>
        </p:nvPicPr>
        <p:blipFill>
          <a:blip r:embed="rId2" cstate="print"/>
          <a:srcRect/>
          <a:stretch>
            <a:fillRect/>
          </a:stretch>
        </p:blipFill>
        <p:spPr bwMode="auto">
          <a:xfrm>
            <a:off x="1600200" y="3810000"/>
            <a:ext cx="2286000" cy="2895600"/>
          </a:xfrm>
          <a:prstGeom prst="rect">
            <a:avLst/>
          </a:prstGeom>
          <a:noFill/>
        </p:spPr>
      </p:pic>
      <p:pic>
        <p:nvPicPr>
          <p:cNvPr id="5" name="Picture 5" descr="C:\Users\Kompiuteris\Desktop\isman.jpg"/>
          <p:cNvPicPr>
            <a:picLocks noChangeAspect="1" noChangeArrowheads="1"/>
          </p:cNvPicPr>
          <p:nvPr/>
        </p:nvPicPr>
        <p:blipFill>
          <a:blip r:embed="rId3" cstate="print"/>
          <a:srcRect/>
          <a:stretch>
            <a:fillRect/>
          </a:stretch>
        </p:blipFill>
        <p:spPr bwMode="auto">
          <a:xfrm>
            <a:off x="5334000" y="3848100"/>
            <a:ext cx="2190750" cy="28575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4000" dirty="0" smtClean="0">
                <a:latin typeface="Times New Roman" pitchFamily="18" charset="0"/>
                <a:cs typeface="Times New Roman" pitchFamily="18" charset="0"/>
              </a:rPr>
              <a:t>Užduotys perskaičius knygą</a:t>
            </a:r>
            <a:endParaRPr lang="lt-LT"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lvl="0"/>
            <a:r>
              <a:rPr lang="lt-LT" dirty="0" smtClean="0">
                <a:latin typeface="Times New Roman" pitchFamily="18" charset="0"/>
                <a:cs typeface="Times New Roman" pitchFamily="18" charset="0"/>
              </a:rPr>
              <a:t>Išmokite papasakoti pasirinktą skyrių.</a:t>
            </a:r>
          </a:p>
          <a:p>
            <a:pPr lvl="0"/>
            <a:r>
              <a:rPr lang="lt-LT" dirty="0" smtClean="0">
                <a:latin typeface="Times New Roman" pitchFamily="18" charset="0"/>
                <a:cs typeface="Times New Roman" pitchFamily="18" charset="0"/>
              </a:rPr>
              <a:t>Sugalvokite kitokį knygos pavadinimą.</a:t>
            </a:r>
          </a:p>
          <a:p>
            <a:pPr lvl="0"/>
            <a:r>
              <a:rPr lang="lt-LT" dirty="0" smtClean="0">
                <a:latin typeface="Times New Roman" pitchFamily="18" charset="0"/>
                <a:cs typeface="Times New Roman" pitchFamily="18" charset="0"/>
              </a:rPr>
              <a:t>Išvardinkite visus knygos veikėjus. Apibūdinkite juos.</a:t>
            </a:r>
          </a:p>
          <a:p>
            <a:pPr lvl="0"/>
            <a:r>
              <a:rPr lang="lt-LT" dirty="0" smtClean="0">
                <a:latin typeface="Times New Roman" pitchFamily="18" charset="0"/>
                <a:cs typeface="Times New Roman" pitchFamily="18" charset="0"/>
              </a:rPr>
              <a:t>Įsivaizduokite, kad kartu su knygos veikėjais nukeliavote į knygos pasaulį. Papasakokite, ką patyrėte?</a:t>
            </a:r>
          </a:p>
          <a:p>
            <a:pPr lvl="0"/>
            <a:r>
              <a:rPr lang="lt-LT" dirty="0" smtClean="0">
                <a:latin typeface="Times New Roman" pitchFamily="18" charset="0"/>
                <a:cs typeface="Times New Roman" pitchFamily="18" charset="0"/>
              </a:rPr>
              <a:t>Nupieškite knygai iliustraciją. </a:t>
            </a:r>
          </a:p>
          <a:p>
            <a:pPr lvl="0"/>
            <a:endParaRPr lang="lt-L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smtClean="0">
                <a:latin typeface="Times New Roman" pitchFamily="18" charset="0"/>
                <a:cs typeface="Times New Roman" pitchFamily="18" charset="0"/>
              </a:rPr>
              <a:t>Rašome laiškus tiems, kas mėgsta skaityti knygas</a:t>
            </a:r>
            <a:endParaRPr lang="lt-LT" dirty="0">
              <a:latin typeface="Times New Roman" pitchFamily="18" charset="0"/>
              <a:cs typeface="Times New Roman" pitchFamily="18" charset="0"/>
            </a:endParaRPr>
          </a:p>
        </p:txBody>
      </p:sp>
      <p:pic>
        <p:nvPicPr>
          <p:cNvPr id="53250" name="Picture 2" descr="C:\Users\Kompiuteris\Desktop\20151029_112157.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latin typeface="Times New Roman" pitchFamily="18" charset="0"/>
                <a:cs typeface="Times New Roman" pitchFamily="18" charset="0"/>
              </a:rPr>
              <a:t>6 žingsnis </a:t>
            </a:r>
            <a:endParaRPr lang="lt-LT"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lt-LT" sz="4800" dirty="0" smtClean="0">
                <a:latin typeface="Times New Roman" pitchFamily="18" charset="0"/>
                <a:cs typeface="Times New Roman" pitchFamily="18" charset="0"/>
              </a:rPr>
              <a:t>Mokytojos pavyzdys</a:t>
            </a:r>
          </a:p>
          <a:p>
            <a:endParaRPr lang="lt-LT" sz="4800" dirty="0" smtClean="0">
              <a:latin typeface="Times New Roman" pitchFamily="18" charset="0"/>
              <a:cs typeface="Times New Roman" pitchFamily="18" charset="0"/>
            </a:endParaRPr>
          </a:p>
          <a:p>
            <a:endParaRPr lang="lt-LT" sz="4800" dirty="0" smtClean="0">
              <a:latin typeface="Times New Roman" pitchFamily="18" charset="0"/>
              <a:cs typeface="Times New Roman" pitchFamily="18" charset="0"/>
            </a:endParaRPr>
          </a:p>
          <a:p>
            <a:endParaRPr lang="lt-LT" sz="4800" dirty="0" smtClean="0">
              <a:latin typeface="Times New Roman" pitchFamily="18" charset="0"/>
              <a:cs typeface="Times New Roman" pitchFamily="18" charset="0"/>
            </a:endParaRPr>
          </a:p>
          <a:p>
            <a:endParaRPr lang="lt-LT" sz="4800" dirty="0" smtClean="0">
              <a:latin typeface="Times New Roman" pitchFamily="18" charset="0"/>
              <a:cs typeface="Times New Roman" pitchFamily="18" charset="0"/>
            </a:endParaRPr>
          </a:p>
          <a:p>
            <a:endParaRPr lang="lt-LT" sz="4800" dirty="0">
              <a:latin typeface="Times New Roman" pitchFamily="18" charset="0"/>
              <a:cs typeface="Times New Roman" pitchFamily="18" charset="0"/>
            </a:endParaRPr>
          </a:p>
        </p:txBody>
      </p:sp>
      <p:pic>
        <p:nvPicPr>
          <p:cNvPr id="2055" name="Picture 7" descr="C:\Users\Kompiuteris\Desktop\knyga.jpg"/>
          <p:cNvPicPr>
            <a:picLocks noChangeAspect="1" noChangeArrowheads="1"/>
          </p:cNvPicPr>
          <p:nvPr/>
        </p:nvPicPr>
        <p:blipFill>
          <a:blip r:embed="rId2" cstate="print"/>
          <a:srcRect/>
          <a:stretch>
            <a:fillRect/>
          </a:stretch>
        </p:blipFill>
        <p:spPr bwMode="auto">
          <a:xfrm>
            <a:off x="1295400" y="2894013"/>
            <a:ext cx="6858000" cy="327818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Content Placeholder 2"/>
          <p:cNvSpPr>
            <a:spLocks noGrp="1"/>
          </p:cNvSpPr>
          <p:nvPr>
            <p:ph idx="1"/>
          </p:nvPr>
        </p:nvSpPr>
        <p:spPr>
          <a:xfrm>
            <a:off x="457200" y="381000"/>
            <a:ext cx="8229600" cy="5745163"/>
          </a:xfrm>
        </p:spPr>
        <p:txBody>
          <a:bodyPr>
            <a:normAutofit fontScale="85000" lnSpcReduction="10000"/>
          </a:bodyPr>
          <a:lstStyle/>
          <a:p>
            <a:endParaRPr lang="lt-LT" dirty="0" smtClean="0">
              <a:latin typeface="Times New Roman" pitchFamily="18" charset="0"/>
              <a:cs typeface="Times New Roman" pitchFamily="18" charset="0"/>
            </a:endParaRPr>
          </a:p>
          <a:p>
            <a:r>
              <a:rPr lang="lt-LT" dirty="0" smtClean="0">
                <a:latin typeface="Times New Roman" pitchFamily="18" charset="0"/>
                <a:cs typeface="Times New Roman" pitchFamily="18" charset="0"/>
              </a:rPr>
              <a:t>Kad galėčiau su savo mokiniais diskutuoti apie knygas, jas rekomenduoti, aš pati nuolat domiuosi naujausia vaikų literatūra, skaitau vaikiškas knygas. Mokiniams labai smagu mainytis knygomis su mokytoja. Tada jie jau kitą dieną klausia manęs, ar knyga patiko. Vaikai net varžosi, kuris pirmas man pasiūlys paskaityti vieną ar kitą knygą. </a:t>
            </a:r>
          </a:p>
          <a:p>
            <a:r>
              <a:rPr lang="lt-LT" dirty="0" smtClean="0">
                <a:latin typeface="Times New Roman" pitchFamily="18" charset="0"/>
                <a:cs typeface="Times New Roman" pitchFamily="18" charset="0"/>
              </a:rPr>
              <a:t>Dažnai knygas perku arba imu iš bibliotekos, jas pristatau lygiai taip pat kaip mokiniai. Vaikai seka mano pavyzdžiu ir skaito tokias pat knygas. Neretai atsinešu ir savo sūnaus skaitytas knygas, jas skolinu. Mano pavyzdžiu paseka ir mokiniai. Taip klasėje atsiranda ne viena “ keliaujanti knyga”.  </a:t>
            </a:r>
          </a:p>
          <a:p>
            <a:endParaRPr lang="lt-L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Content Placeholder 2"/>
          <p:cNvSpPr>
            <a:spLocks noGrp="1"/>
          </p:cNvSpPr>
          <p:nvPr>
            <p:ph idx="1"/>
          </p:nvPr>
        </p:nvSpPr>
        <p:spPr/>
        <p:txBody>
          <a:bodyPr/>
          <a:lstStyle/>
          <a:p>
            <a:endParaRPr lang="lt-LT" dirty="0"/>
          </a:p>
        </p:txBody>
      </p:sp>
      <p:sp>
        <p:nvSpPr>
          <p:cNvPr id="4" name="Rectangle 3"/>
          <p:cNvSpPr/>
          <p:nvPr/>
        </p:nvSpPr>
        <p:spPr>
          <a:xfrm>
            <a:off x="762000" y="762000"/>
            <a:ext cx="7924800" cy="5016758"/>
          </a:xfrm>
          <a:prstGeom prst="rect">
            <a:avLst/>
          </a:prstGeom>
        </p:spPr>
        <p:txBody>
          <a:bodyPr wrap="square">
            <a:spAutoFit/>
          </a:bodyPr>
          <a:lstStyle/>
          <a:p>
            <a:pPr algn="ctr"/>
            <a:endParaRPr lang="lt-LT" sz="2000" dirty="0" smtClean="0">
              <a:latin typeface="Times New Roman" pitchFamily="18" charset="0"/>
              <a:cs typeface="Times New Roman" pitchFamily="18" charset="0"/>
            </a:endParaRPr>
          </a:p>
          <a:p>
            <a:pPr algn="ctr"/>
            <a:r>
              <a:rPr lang="lt-LT" sz="2000" dirty="0" smtClean="0">
                <a:latin typeface="Times New Roman" pitchFamily="18" charset="0"/>
                <a:cs typeface="Times New Roman" pitchFamily="18" charset="0"/>
              </a:rPr>
              <a:t>Mokinių mintys apie skaitymą: </a:t>
            </a:r>
            <a:r>
              <a:rPr lang="lt-LT" sz="2000" b="1" dirty="0" smtClean="0">
                <a:latin typeface="Times New Roman" pitchFamily="18" charset="0"/>
                <a:cs typeface="Times New Roman" pitchFamily="18" charset="0"/>
              </a:rPr>
              <a:t>skaityti knygas naudinga, nes </a:t>
            </a:r>
            <a:r>
              <a:rPr lang="lt-LT" sz="2000" dirty="0" smtClean="0">
                <a:latin typeface="Times New Roman" pitchFamily="18" charset="0"/>
                <a:cs typeface="Times New Roman" pitchFamily="18" charset="0"/>
              </a:rPr>
              <a:t>tada būni protingas, turi fantazijos, logikos, gerėja atmintis (Ieva), nes po to būni protingas (Ugnius), būsiu tikrai protingas ir turėsiu gerą atmintį (Lukas), knygose yra nuotykių ir daug stebuklų (Austėja P.), gražiau skaitysim ir raiškiau ( Austėja U.), skaitymas lavina vaizduotę, gerėja atmintis, geriau skaitai, gauni už tai bumsius, daugiau visko žinai ir gali pasidalinti su kitais (Kamilė P.), gerėja akys, padeda kurti, knygas skaityti verta, nes kai skaitai sužinai naujų dalykų (Vaiga), mokėsi ir rašyti, ir skaityti, laikui bėgant pradės patikti ir gal būsi rašytojas ar rašytoja (Izabelė), randi naujų žodžių, labai įdomu, gaunam naujų žinių (Gabija), knygos lavina protą, mintis, iš knygų galima viską sužinoti (Evita), tai geriau protui (Joris), geriau mokais, gerėja vaizduotė, lavini skaitymą, nedarai klaidų (Nojus), jei skaitysi – gausi lipdukų (Andrius), geriau skaitysi, labiau viską prisiminsi, turėsi daugiau proto (Paulius), knygos įdomios ir galima visko sužinoti (Miglė V.), skaitymas lavina vaizduotę, daug išmoksti gerų dalykų (Emilija). </a:t>
            </a:r>
            <a:endParaRPr lang="lt-LT"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latin typeface="Times New Roman" pitchFamily="18" charset="0"/>
                <a:cs typeface="Times New Roman" pitchFamily="18" charset="0"/>
              </a:rPr>
              <a:t>7 žingsnis</a:t>
            </a:r>
            <a:endParaRPr lang="lt-LT"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lt-LT" sz="4800" dirty="0" smtClean="0">
                <a:latin typeface="Times New Roman" pitchFamily="18" charset="0"/>
                <a:cs typeface="Times New Roman" pitchFamily="18" charset="0"/>
              </a:rPr>
              <a:t>Įtraukiame ir tėvelius</a:t>
            </a:r>
          </a:p>
          <a:p>
            <a:endParaRPr lang="lt-LT" sz="4800" dirty="0" smtClean="0"/>
          </a:p>
          <a:p>
            <a:endParaRPr lang="lt-LT" sz="4800" dirty="0"/>
          </a:p>
        </p:txBody>
      </p:sp>
      <p:pic>
        <p:nvPicPr>
          <p:cNvPr id="5" name="Picture 2" descr="C:\Users\Kompiuteris\Desktop\seima.jpg"/>
          <p:cNvPicPr>
            <a:picLocks noChangeAspect="1" noChangeArrowheads="1"/>
          </p:cNvPicPr>
          <p:nvPr/>
        </p:nvPicPr>
        <p:blipFill>
          <a:blip r:embed="rId2" cstate="print"/>
          <a:srcRect/>
          <a:stretch>
            <a:fillRect/>
          </a:stretch>
        </p:blipFill>
        <p:spPr bwMode="auto">
          <a:xfrm>
            <a:off x="1600200" y="2590800"/>
            <a:ext cx="5676700" cy="378867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4000" dirty="0" smtClean="0">
                <a:latin typeface="Times New Roman" pitchFamily="18" charset="0"/>
                <a:cs typeface="Times New Roman" pitchFamily="18" charset="0"/>
              </a:rPr>
              <a:t>Knyga –puiki dovana </a:t>
            </a:r>
            <a:endParaRPr lang="lt-LT"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828800"/>
            <a:ext cx="8229600" cy="4297363"/>
          </a:xfrm>
        </p:spPr>
        <p:txBody>
          <a:bodyPr>
            <a:normAutofit fontScale="62500" lnSpcReduction="20000"/>
          </a:bodyPr>
          <a:lstStyle/>
          <a:p>
            <a:r>
              <a:rPr lang="lt-LT" dirty="0" smtClean="0">
                <a:latin typeface="Times New Roman" pitchFamily="18" charset="0"/>
                <a:cs typeface="Times New Roman" pitchFamily="18" charset="0"/>
              </a:rPr>
              <a:t>Per kiekvieną tėvų susirinkimą kalbu su tėveliais apie skaitymo naudą: tobulėja vaikų skaitymo įgūdžiai, skaitymas tampa sąmoningesnis, lengviau atliekamos teksto suvokimo užduotys, plečiasi vaikų žodynas. </a:t>
            </a:r>
          </a:p>
          <a:p>
            <a:r>
              <a:rPr lang="lt-LT" dirty="0" smtClean="0">
                <a:latin typeface="Times New Roman" pitchFamily="18" charset="0"/>
                <a:cs typeface="Times New Roman" pitchFamily="18" charset="0"/>
              </a:rPr>
              <a:t>Kai vaikas išmoksta skaityti – skaitymas savaime tampa malonumu ir nauda, padeda ieškoti reikiamos informacijos, pakelia nuotaiką, ugdo vertybines nuostatas, padeda komunikuoti, stiprina socialinius įgūdžius. </a:t>
            </a:r>
          </a:p>
          <a:p>
            <a:r>
              <a:rPr lang="lt-LT" dirty="0" smtClean="0">
                <a:latin typeface="Times New Roman" pitchFamily="18" charset="0"/>
                <a:cs typeface="Times New Roman" pitchFamily="18" charset="0"/>
              </a:rPr>
              <a:t>Pokalbių su tėveliais metu stengiuosi juos įtikinti, kad knyga – puiki dovana vaikui. Šiais mokslo metais  Kalėdų proga mokiniai dovanų gaus knygas, jas perskaitys, po to bus atliekamos įvairios kūrybinės užduotys.</a:t>
            </a:r>
          </a:p>
          <a:p>
            <a:r>
              <a:rPr lang="lt-LT" dirty="0" smtClean="0">
                <a:latin typeface="Times New Roman" pitchFamily="18" charset="0"/>
                <a:cs typeface="Times New Roman" pitchFamily="18" charset="0"/>
              </a:rPr>
              <a:t>Kiekvienais metais dalyvaujame Naisių vasaros organizuojamame piešinių konkurse “Gandrus pasitinkant”. Kiekvienas vaikas už dalyvavimą šiame konkurse dovanų gauna knygą. ( Praėjusiais metais dovanų gavome  Ramintos Baltrušytės knygas “Kalvėnų miesto paslaptis”. Šiais metais laukiame  Aido Jurašiaus knygų „Akmenų pasakos“ ).</a:t>
            </a:r>
          </a:p>
          <a:p>
            <a:r>
              <a:rPr lang="lt-LT" dirty="0" smtClean="0">
                <a:latin typeface="Times New Roman" pitchFamily="18" charset="0"/>
                <a:cs typeface="Times New Roman" pitchFamily="18" charset="0"/>
              </a:rPr>
              <a:t>Aktyviai dalyvaujame leidyklos “Nieko rimto” leidinių, knygų mugėje.</a:t>
            </a:r>
          </a:p>
          <a:p>
            <a:endParaRPr lang="lt-L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latin typeface="Times New Roman" pitchFamily="18" charset="0"/>
                <a:cs typeface="Times New Roman" pitchFamily="18" charset="0"/>
              </a:rPr>
              <a:t>8 žingsnis</a:t>
            </a:r>
            <a:endParaRPr lang="lt-LT" dirty="0">
              <a:latin typeface="Times New Roman" pitchFamily="18" charset="0"/>
              <a:cs typeface="Times New Roman" pitchFamily="18" charset="0"/>
            </a:endParaRPr>
          </a:p>
        </p:txBody>
      </p:sp>
      <p:sp>
        <p:nvSpPr>
          <p:cNvPr id="3" name="Content Placeholder 2"/>
          <p:cNvSpPr>
            <a:spLocks noGrp="1"/>
          </p:cNvSpPr>
          <p:nvPr>
            <p:ph idx="1"/>
          </p:nvPr>
        </p:nvSpPr>
        <p:spPr>
          <a:xfrm>
            <a:off x="457200" y="533400"/>
            <a:ext cx="8229600" cy="5592763"/>
          </a:xfrm>
        </p:spPr>
        <p:txBody>
          <a:bodyPr>
            <a:normAutofit/>
          </a:bodyPr>
          <a:lstStyle/>
          <a:p>
            <a:endParaRPr lang="lt-LT" sz="4800" dirty="0" smtClean="0">
              <a:latin typeface="Times New Roman" pitchFamily="18" charset="0"/>
              <a:cs typeface="Times New Roman" pitchFamily="18" charset="0"/>
            </a:endParaRPr>
          </a:p>
          <a:p>
            <a:r>
              <a:rPr lang="lt-LT" sz="4800" dirty="0" smtClean="0">
                <a:latin typeface="Times New Roman" pitchFamily="18" charset="0"/>
                <a:cs typeface="Times New Roman" pitchFamily="18" charset="0"/>
              </a:rPr>
              <a:t>Įvertinimas</a:t>
            </a:r>
          </a:p>
          <a:p>
            <a:endParaRPr lang="lt-LT" sz="4800" dirty="0">
              <a:latin typeface="Times New Roman" pitchFamily="18" charset="0"/>
              <a:cs typeface="Times New Roman" pitchFamily="18" charset="0"/>
            </a:endParaRPr>
          </a:p>
        </p:txBody>
      </p:sp>
      <p:pic>
        <p:nvPicPr>
          <p:cNvPr id="4" name="Content Placeholder 3" descr="C:\Users\Kompas\Desktop\is foto\20150417_122424.jpg"/>
          <p:cNvPicPr>
            <a:picLocks/>
          </p:cNvPicPr>
          <p:nvPr/>
        </p:nvPicPr>
        <p:blipFill>
          <a:blip r:embed="rId2" cstate="print"/>
          <a:srcRect/>
          <a:stretch>
            <a:fillRect/>
          </a:stretch>
        </p:blipFill>
        <p:spPr bwMode="auto">
          <a:xfrm>
            <a:off x="228600" y="3048000"/>
            <a:ext cx="4495800" cy="3352800"/>
          </a:xfrm>
          <a:prstGeom prst="rect">
            <a:avLst/>
          </a:prstGeom>
          <a:noFill/>
          <a:ln w="9525">
            <a:noFill/>
            <a:miter lim="800000"/>
            <a:headEnd/>
            <a:tailEnd/>
          </a:ln>
        </p:spPr>
      </p:pic>
      <p:pic>
        <p:nvPicPr>
          <p:cNvPr id="5" name="Picture 2" descr="C:\Users\Kompiuteris\Desktop\20151027_102653.jpg"/>
          <p:cNvPicPr>
            <a:picLocks noChangeAspect="1" noChangeArrowheads="1"/>
          </p:cNvPicPr>
          <p:nvPr/>
        </p:nvPicPr>
        <p:blipFill>
          <a:blip r:embed="rId3" cstate="print"/>
          <a:srcRect/>
          <a:stretch>
            <a:fillRect/>
          </a:stretch>
        </p:blipFill>
        <p:spPr bwMode="auto">
          <a:xfrm>
            <a:off x="4953000" y="3048000"/>
            <a:ext cx="3939153" cy="3429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Content Placeholder 2"/>
          <p:cNvSpPr>
            <a:spLocks noGrp="1"/>
          </p:cNvSpPr>
          <p:nvPr>
            <p:ph idx="1"/>
          </p:nvPr>
        </p:nvSpPr>
        <p:spPr>
          <a:xfrm>
            <a:off x="457200" y="304800"/>
            <a:ext cx="8229600" cy="5821363"/>
          </a:xfrm>
        </p:spPr>
        <p:txBody>
          <a:bodyPr>
            <a:normAutofit fontScale="25000" lnSpcReduction="20000"/>
          </a:bodyPr>
          <a:lstStyle/>
          <a:p>
            <a:endParaRPr lang="lt-LT" dirty="0" smtClean="0">
              <a:latin typeface="Times New Roman" pitchFamily="18" charset="0"/>
              <a:cs typeface="Times New Roman" pitchFamily="18" charset="0"/>
            </a:endParaRPr>
          </a:p>
          <a:p>
            <a:endParaRPr lang="lt-LT" dirty="0" smtClean="0">
              <a:latin typeface="Times New Roman" pitchFamily="18" charset="0"/>
              <a:cs typeface="Times New Roman" pitchFamily="18" charset="0"/>
            </a:endParaRPr>
          </a:p>
          <a:p>
            <a:endParaRPr lang="lt-LT" dirty="0" smtClean="0">
              <a:latin typeface="Times New Roman" pitchFamily="18" charset="0"/>
              <a:cs typeface="Times New Roman" pitchFamily="18" charset="0"/>
            </a:endParaRPr>
          </a:p>
          <a:p>
            <a:r>
              <a:rPr lang="lt-LT" sz="8000" dirty="0" smtClean="0">
                <a:latin typeface="Times New Roman" pitchFamily="18" charset="0"/>
                <a:cs typeface="Times New Roman" pitchFamily="18" charset="0"/>
              </a:rPr>
              <a:t>Stengiuosi visada teigiamai įvertinti, pagirti mokinį už pastangas skaityti ir perskaityti visą knygą.</a:t>
            </a:r>
          </a:p>
          <a:p>
            <a:pPr lvl="0"/>
            <a:r>
              <a:rPr lang="lt-LT" sz="8000" dirty="0" smtClean="0">
                <a:latin typeface="Times New Roman" pitchFamily="18" charset="0"/>
                <a:cs typeface="Times New Roman" pitchFamily="18" charset="0"/>
              </a:rPr>
              <a:t>Nors ne visi vienodai vertina konkursus ir apdovanojimus už perskaitytas knygas, nes pats skaitymas jau savaime yra malonumas ir atlygis bei nauda, tačiau, aš savo darbe taikau skatinimo skaityti sistemą. </a:t>
            </a:r>
          </a:p>
          <a:p>
            <a:r>
              <a:rPr lang="lt-LT" sz="8000" dirty="0" smtClean="0">
                <a:latin typeface="Times New Roman" pitchFamily="18" charset="0"/>
                <a:cs typeface="Times New Roman" pitchFamily="18" charset="0"/>
              </a:rPr>
              <a:t>Po kiek laiko mokiniai patys pajaučia skaitymo naudą: kad skaitymas lavina mąstymą, vaizduotę, moko reikšti jausmus, įgyjama daugiau kalbinės patirties, žinių, savęs pažinimo, plečiasi žodynas, lengviau sekasi atlikti teksto analizės ir rašto pratybas.</a:t>
            </a:r>
          </a:p>
          <a:p>
            <a:r>
              <a:rPr lang="lt-LT" sz="8000" dirty="0" smtClean="0">
                <a:latin typeface="Times New Roman" pitchFamily="18" charset="0"/>
                <a:cs typeface="Times New Roman" pitchFamily="18" charset="0"/>
              </a:rPr>
              <a:t>Iš pradžių, perskaičius tam tikrą puslapių skaičių, mokiniai gaudavo lipduką plakate „Kas skaito rašo – duonos neprašo“. Pirmas etapas – knygos po 20 puslapių ir daugiau. Taigi, perskaičius knygą, kurioje yra ne mažiau kaip 20 puslapių, ją pristačius pagal planą -  vaikai gaudavo vieną lipduką. Plakatas buvo sudarytas iš keturių dalių: 20 puslapių – pirmas etapas, 50 puslapių – antras, 100 puslapių – trečias ir 150 puslapių – ketvirtas. Pasiekus naują etapą – kiekvienas vaikas dovanų gavo vaikišką knygą. Baigus visus keturis etapus – skelbiama perskaitytų knygų karalienė. Ji mūsų klasėje praėjusiais  metais buvo  – Kamilė, kuri perskaitė daugiau nei 10 000 puslapių. Šiais mokslo metais puslapių jau nebereikia skaičiuoti, nes visos perskaitytos knygos yra  virš 100-150 puslapių. </a:t>
            </a:r>
          </a:p>
          <a:p>
            <a:endParaRPr lang="lt-LT" sz="8000" dirty="0" smtClean="0">
              <a:latin typeface="Times New Roman" pitchFamily="18" charset="0"/>
              <a:cs typeface="Times New Roman" pitchFamily="18" charset="0"/>
            </a:endParaRPr>
          </a:p>
          <a:p>
            <a:endParaRPr lang="lt-L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smtClean="0">
                <a:latin typeface="Times New Roman" pitchFamily="18" charset="0"/>
                <a:cs typeface="Times New Roman" pitchFamily="18" charset="0"/>
              </a:rPr>
              <a:t>9 žingsnis</a:t>
            </a:r>
            <a:endParaRPr lang="lt-LT" dirty="0">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5287963"/>
          </a:xfrm>
        </p:spPr>
        <p:txBody>
          <a:bodyPr>
            <a:normAutofit/>
          </a:bodyPr>
          <a:lstStyle/>
          <a:p>
            <a:endParaRPr lang="lt-LT" sz="4800" dirty="0" smtClean="0">
              <a:latin typeface="Times New Roman" pitchFamily="18" charset="0"/>
              <a:cs typeface="Times New Roman" pitchFamily="18" charset="0"/>
            </a:endParaRPr>
          </a:p>
          <a:p>
            <a:r>
              <a:rPr lang="lt-LT" sz="4800" dirty="0" smtClean="0">
                <a:latin typeface="Times New Roman" pitchFamily="18" charset="0"/>
                <a:cs typeface="Times New Roman" pitchFamily="18" charset="0"/>
              </a:rPr>
              <a:t>Neformalus švietimas</a:t>
            </a:r>
            <a:endParaRPr lang="lt-LT" sz="4800" dirty="0">
              <a:latin typeface="Times New Roman" pitchFamily="18" charset="0"/>
              <a:cs typeface="Times New Roman" pitchFamily="18" charset="0"/>
            </a:endParaRPr>
          </a:p>
        </p:txBody>
      </p:sp>
      <p:pic>
        <p:nvPicPr>
          <p:cNvPr id="4" name="Picture 2" descr="D:\mano\foto\teatro\projektui3.jpg"/>
          <p:cNvPicPr>
            <a:picLocks noChangeAspect="1" noChangeArrowheads="1"/>
          </p:cNvPicPr>
          <p:nvPr/>
        </p:nvPicPr>
        <p:blipFill>
          <a:blip r:embed="rId2" cstate="print"/>
          <a:srcRect/>
          <a:stretch>
            <a:fillRect/>
          </a:stretch>
        </p:blipFill>
        <p:spPr bwMode="auto">
          <a:xfrm>
            <a:off x="533401" y="2743200"/>
            <a:ext cx="4114800" cy="3529013"/>
          </a:xfrm>
          <a:prstGeom prst="rect">
            <a:avLst/>
          </a:prstGeom>
          <a:noFill/>
        </p:spPr>
      </p:pic>
      <p:pic>
        <p:nvPicPr>
          <p:cNvPr id="5" name="Picture 2" descr="D:\mano\foto\teatro\Rumšiškėse.jpg"/>
          <p:cNvPicPr>
            <a:picLocks noChangeAspect="1" noChangeArrowheads="1"/>
          </p:cNvPicPr>
          <p:nvPr/>
        </p:nvPicPr>
        <p:blipFill>
          <a:blip r:embed="rId3" cstate="print"/>
          <a:srcRect/>
          <a:stretch>
            <a:fillRect/>
          </a:stretch>
        </p:blipFill>
        <p:spPr bwMode="auto">
          <a:xfrm>
            <a:off x="4572000" y="2743200"/>
            <a:ext cx="4307417" cy="35052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dirty="0"/>
          </a:p>
        </p:txBody>
      </p:sp>
      <p:sp>
        <p:nvSpPr>
          <p:cNvPr id="3" name="Content Placeholder 2"/>
          <p:cNvSpPr>
            <a:spLocks noGrp="1"/>
          </p:cNvSpPr>
          <p:nvPr>
            <p:ph idx="1"/>
          </p:nvPr>
        </p:nvSpPr>
        <p:spPr>
          <a:xfrm>
            <a:off x="457200" y="0"/>
            <a:ext cx="8229600" cy="6126163"/>
          </a:xfrm>
        </p:spPr>
        <p:txBody>
          <a:bodyPr/>
          <a:lstStyle/>
          <a:p>
            <a:endParaRPr lang="lt-LT" sz="3600" dirty="0" smtClean="0">
              <a:latin typeface="Times New Roman" pitchFamily="18" charset="0"/>
              <a:cs typeface="Times New Roman" pitchFamily="18" charset="0"/>
            </a:endParaRPr>
          </a:p>
          <a:p>
            <a:pPr algn="ctr"/>
            <a:r>
              <a:rPr lang="lt-LT" sz="3600" dirty="0" smtClean="0">
                <a:latin typeface="Times New Roman" pitchFamily="18" charset="0"/>
                <a:cs typeface="Times New Roman" pitchFamily="18" charset="0"/>
              </a:rPr>
              <a:t>Įgyvendiname NŠ programą „Knygos teatras“, perskaitytas knygas inscenizuojame.</a:t>
            </a:r>
          </a:p>
          <a:p>
            <a:endParaRPr lang="lt-LT" dirty="0" smtClean="0">
              <a:latin typeface="Times New Roman" pitchFamily="18" charset="0"/>
              <a:cs typeface="Times New Roman" pitchFamily="18" charset="0"/>
            </a:endParaRPr>
          </a:p>
          <a:p>
            <a:endParaRPr lang="lt-LT" dirty="0"/>
          </a:p>
        </p:txBody>
      </p:sp>
      <p:pic>
        <p:nvPicPr>
          <p:cNvPr id="4" name="Picture 2" descr="D:\mano\foto\teatro\885368_463438607060023_2133099410_o.jpg"/>
          <p:cNvPicPr>
            <a:picLocks noChangeAspect="1" noChangeArrowheads="1"/>
          </p:cNvPicPr>
          <p:nvPr/>
        </p:nvPicPr>
        <p:blipFill>
          <a:blip r:embed="rId2" cstate="print"/>
          <a:srcRect/>
          <a:stretch>
            <a:fillRect/>
          </a:stretch>
        </p:blipFill>
        <p:spPr bwMode="auto">
          <a:xfrm>
            <a:off x="1905000" y="2819400"/>
            <a:ext cx="5878689" cy="330676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latin typeface="Times New Roman" pitchFamily="18" charset="0"/>
                <a:cs typeface="Times New Roman" pitchFamily="18" charset="0"/>
              </a:rPr>
              <a:t>10 žingsnis</a:t>
            </a:r>
            <a:endParaRPr lang="lt-LT" dirty="0">
              <a:latin typeface="Times New Roman" pitchFamily="18" charset="0"/>
              <a:cs typeface="Times New Roman" pitchFamily="18" charset="0"/>
            </a:endParaRPr>
          </a:p>
        </p:txBody>
      </p:sp>
      <p:sp>
        <p:nvSpPr>
          <p:cNvPr id="3" name="Content Placeholder 2"/>
          <p:cNvSpPr>
            <a:spLocks noGrp="1"/>
          </p:cNvSpPr>
          <p:nvPr>
            <p:ph idx="1"/>
          </p:nvPr>
        </p:nvSpPr>
        <p:spPr>
          <a:xfrm>
            <a:off x="457200" y="609600"/>
            <a:ext cx="8229600" cy="5516563"/>
          </a:xfrm>
        </p:spPr>
        <p:txBody>
          <a:bodyPr>
            <a:normAutofit/>
          </a:bodyPr>
          <a:lstStyle/>
          <a:p>
            <a:endParaRPr lang="lt-LT" sz="4800" smtClean="0">
              <a:latin typeface="Times New Roman" pitchFamily="18" charset="0"/>
              <a:cs typeface="Times New Roman" pitchFamily="18" charset="0"/>
            </a:endParaRPr>
          </a:p>
          <a:p>
            <a:r>
              <a:rPr lang="lt-LT" sz="4800" smtClean="0">
                <a:latin typeface="Times New Roman" pitchFamily="18" charset="0"/>
                <a:cs typeface="Times New Roman" pitchFamily="18" charset="0"/>
              </a:rPr>
              <a:t>Projektai</a:t>
            </a:r>
            <a:r>
              <a:rPr lang="lt-LT" sz="4800" dirty="0" smtClean="0">
                <a:latin typeface="Times New Roman" pitchFamily="18" charset="0"/>
                <a:cs typeface="Times New Roman" pitchFamily="18" charset="0"/>
              </a:rPr>
              <a:t>, susitikimai.</a:t>
            </a:r>
          </a:p>
          <a:p>
            <a:endParaRPr lang="lt-LT" sz="4800" dirty="0">
              <a:latin typeface="Times New Roman" pitchFamily="18" charset="0"/>
              <a:cs typeface="Times New Roman" pitchFamily="18" charset="0"/>
            </a:endParaRPr>
          </a:p>
        </p:txBody>
      </p:sp>
      <p:pic>
        <p:nvPicPr>
          <p:cNvPr id="4" name="Picture 2" descr="C:\Users\Kompiuteris\Desktop\sigute.jpg"/>
          <p:cNvPicPr>
            <a:picLocks noChangeAspect="1" noChangeArrowheads="1"/>
          </p:cNvPicPr>
          <p:nvPr/>
        </p:nvPicPr>
        <p:blipFill>
          <a:blip r:embed="rId2" cstate="print"/>
          <a:srcRect/>
          <a:stretch>
            <a:fillRect/>
          </a:stretch>
        </p:blipFill>
        <p:spPr bwMode="auto">
          <a:xfrm>
            <a:off x="304800" y="2438400"/>
            <a:ext cx="3124200" cy="3505200"/>
          </a:xfrm>
          <a:prstGeom prst="rect">
            <a:avLst/>
          </a:prstGeom>
          <a:noFill/>
        </p:spPr>
      </p:pic>
      <p:pic>
        <p:nvPicPr>
          <p:cNvPr id="5" name="Picture 3" descr="C:\Users\Kompiuteris\Desktop\kepeniene.jpg"/>
          <p:cNvPicPr>
            <a:picLocks noChangeAspect="1" noChangeArrowheads="1"/>
          </p:cNvPicPr>
          <p:nvPr/>
        </p:nvPicPr>
        <p:blipFill>
          <a:blip r:embed="rId3" cstate="print"/>
          <a:srcRect/>
          <a:stretch>
            <a:fillRect/>
          </a:stretch>
        </p:blipFill>
        <p:spPr bwMode="auto">
          <a:xfrm>
            <a:off x="3200400" y="2590800"/>
            <a:ext cx="3048000" cy="4038600"/>
          </a:xfrm>
          <a:prstGeom prst="rect">
            <a:avLst/>
          </a:prstGeom>
          <a:noFill/>
        </p:spPr>
      </p:pic>
      <p:pic>
        <p:nvPicPr>
          <p:cNvPr id="6" name="Picture 4" descr="C:\Users\Kompiuteris\Desktop\racickas.jpg"/>
          <p:cNvPicPr>
            <a:picLocks noChangeAspect="1" noChangeArrowheads="1"/>
          </p:cNvPicPr>
          <p:nvPr/>
        </p:nvPicPr>
        <p:blipFill>
          <a:blip r:embed="rId4" cstate="print"/>
          <a:srcRect/>
          <a:stretch>
            <a:fillRect/>
          </a:stretch>
        </p:blipFill>
        <p:spPr bwMode="auto">
          <a:xfrm>
            <a:off x="6172200" y="2362200"/>
            <a:ext cx="2590800" cy="37338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Content Placeholder 2"/>
          <p:cNvSpPr>
            <a:spLocks noGrp="1"/>
          </p:cNvSpPr>
          <p:nvPr>
            <p:ph idx="1"/>
          </p:nvPr>
        </p:nvSpPr>
        <p:spPr>
          <a:xfrm>
            <a:off x="457200" y="609600"/>
            <a:ext cx="8229600" cy="5516563"/>
          </a:xfrm>
        </p:spPr>
        <p:txBody>
          <a:bodyPr>
            <a:normAutofit fontScale="85000" lnSpcReduction="20000"/>
          </a:bodyPr>
          <a:lstStyle/>
          <a:p>
            <a:r>
              <a:rPr lang="lt-LT" dirty="0" smtClean="0">
                <a:latin typeface="Times New Roman" pitchFamily="18" charset="0"/>
                <a:cs typeface="Times New Roman" pitchFamily="18" charset="0"/>
              </a:rPr>
              <a:t>Dalyvaujame LRT inicijuotame ir vykdomame projekte „Augu skaitydamas“.  Šis projektas skirtas visiems vaikams, kurie mėgsta skaityti. Taip pat tiems, kuriems kol kas knyga nėra pats geriausias draugas – jie gali pasidomėti, ką skaito bendraamžiai, ką naujo siūlo Lietuvos leidėjai. Kokios naujos knygos yra rekomenduojamos perskaityti, kitų įdomių faktų apie knygas.</a:t>
            </a:r>
          </a:p>
          <a:p>
            <a:r>
              <a:rPr lang="lt-LT" dirty="0" smtClean="0">
                <a:latin typeface="Times New Roman" pitchFamily="18" charset="0"/>
                <a:cs typeface="Times New Roman" pitchFamily="18" charset="0"/>
                <a:hlinkClick r:id="rId2"/>
              </a:rPr>
              <a:t>http://www.auguskaitydamas.lt/pagrindinis/rekomenduojamos</a:t>
            </a:r>
            <a:endParaRPr lang="lt-LT" dirty="0" smtClean="0">
              <a:latin typeface="Times New Roman" pitchFamily="18" charset="0"/>
              <a:cs typeface="Times New Roman" pitchFamily="18" charset="0"/>
            </a:endParaRPr>
          </a:p>
          <a:p>
            <a:r>
              <a:rPr lang="lt-LT" dirty="0" smtClean="0">
                <a:latin typeface="Times New Roman" pitchFamily="18" charset="0"/>
                <a:cs typeface="Times New Roman" pitchFamily="18" charset="0"/>
              </a:rPr>
              <a:t>Vienas iš vaikų labiausiai mėgstamų ir aptarinėjamų renginių yra susitikimai su rašytojais. Mokiniai jiems ruošiasi, skaito jų knygas, domisi biografijomis, apgalvoja klausimus, įsigyja knygų, kad galėtų gauti autografų</a:t>
            </a:r>
          </a:p>
          <a:p>
            <a:endParaRPr lang="lt-LT"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smtClean="0">
                <a:latin typeface="Times New Roman" pitchFamily="18" charset="0"/>
                <a:cs typeface="Times New Roman" pitchFamily="18" charset="0"/>
              </a:rPr>
              <a:t>Išvados</a:t>
            </a:r>
            <a:endParaRPr lang="lt-LT"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r>
              <a:rPr lang="lt-LT" dirty="0" smtClean="0">
                <a:latin typeface="Times New Roman" pitchFamily="18" charset="0"/>
                <a:cs typeface="Times New Roman" pitchFamily="18" charset="0"/>
              </a:rPr>
              <a:t>Mes žinome, kad visada bus vaikų, kurie slėpsis po antklode ir žibintuvėliu šviesis tam, kad užbaigtų patikusį knygos skyrių. Tačiau bus ir tokių, kurie į rankas knygą paims tik tėvelių ar mokytojos verčiami ar prašomi. Norint tarp jų rasti bendrą vardiklį reikia ne tik išmokyti vaiką sklandžiai skaityti, bet ir rasti būdų pažadinti norą skaityti, domėtis knyga.</a:t>
            </a:r>
          </a:p>
          <a:p>
            <a:r>
              <a:rPr lang="lt-LT" dirty="0" smtClean="0">
                <a:latin typeface="Times New Roman" pitchFamily="18" charset="0"/>
                <a:cs typeface="Times New Roman" pitchFamily="18" charset="0"/>
              </a:rPr>
              <a:t>Mes, mokytojai, galime padėti vaikui suprasti skaitymo naudą, suvokti skaitymą kaip vertybę. Tada </a:t>
            </a:r>
            <a:r>
              <a:rPr lang="lt-LT" smtClean="0">
                <a:latin typeface="Times New Roman" pitchFamily="18" charset="0"/>
                <a:cs typeface="Times New Roman" pitchFamily="18" charset="0"/>
              </a:rPr>
              <a:t>vaikas ir atras </a:t>
            </a:r>
            <a:r>
              <a:rPr lang="lt-LT" dirty="0" smtClean="0">
                <a:latin typeface="Times New Roman" pitchFamily="18" charset="0"/>
                <a:cs typeface="Times New Roman" pitchFamily="18" charset="0"/>
              </a:rPr>
              <a:t>stebuklingą knygos pasaulį. </a:t>
            </a:r>
          </a:p>
          <a:p>
            <a:r>
              <a:rPr lang="lt-LT" dirty="0" smtClean="0">
                <a:latin typeface="Times New Roman" pitchFamily="18" charset="0"/>
                <a:cs typeface="Times New Roman" pitchFamily="18" charset="0"/>
              </a:rPr>
              <a:t>Knyga – nedidelis įrankis, pažadinantis mūsų sugebėjimą mąstyti; tai minties variklis, išjudinantis protą. (E. Fagė)</a:t>
            </a:r>
          </a:p>
          <a:p>
            <a:endParaRPr lang="lt-L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4800" dirty="0" smtClean="0">
                <a:latin typeface="Times New Roman" pitchFamily="18" charset="0"/>
                <a:cs typeface="Times New Roman" pitchFamily="18" charset="0"/>
              </a:rPr>
              <a:t>Teorija ir praktika</a:t>
            </a:r>
            <a:endParaRPr lang="lt-LT" sz="4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r>
              <a:rPr lang="lt-LT" dirty="0" smtClean="0">
                <a:latin typeface="Times New Roman" pitchFamily="18" charset="0"/>
                <a:cs typeface="Times New Roman" pitchFamily="18" charset="0"/>
              </a:rPr>
              <a:t>Pradinių klasių mokytojui tenka labai svarbi misija – ne tik išmokyti vaiką skaityti, bet ir sudominti jį knyga, atitraukti nuo išmaniųjų telefonų ir kompiuterių, pamėginti atverti duris į nuostabų Knygos pasaulį. </a:t>
            </a:r>
          </a:p>
          <a:p>
            <a:pPr lvl="0"/>
            <a:r>
              <a:rPr lang="lt-LT" dirty="0" smtClean="0">
                <a:latin typeface="Times New Roman" pitchFamily="18" charset="0"/>
                <a:cs typeface="Times New Roman" pitchFamily="18" charset="0"/>
              </a:rPr>
              <a:t>Žinoma, mes visi norime, kad mūsų mokiniai taptų skaitytojais - mes norime, kad jie skaitytų ne tik mokykloje, bet ir namuose ir darytų tai savo  noru. Tačiau pasiekti tai darosi vis sunkiau ir sunkiau.</a:t>
            </a:r>
          </a:p>
          <a:p>
            <a:r>
              <a:rPr lang="lt-LT" dirty="0" smtClean="0">
                <a:latin typeface="Times New Roman" pitchFamily="18" charset="0"/>
                <a:cs typeface="Times New Roman" pitchFamily="18" charset="0"/>
              </a:rPr>
              <a:t>Noriu pasidalinti savo darbo patirtimi apie mokinių skaitymo skatinimą Kaišiadorių Vaclovo Giržado progimnazijos 1-4 klasėje.</a:t>
            </a:r>
          </a:p>
          <a:p>
            <a:r>
              <a:rPr lang="lt-LT" dirty="0" smtClean="0">
                <a:latin typeface="Times New Roman" pitchFamily="18" charset="0"/>
                <a:cs typeface="Times New Roman" pitchFamily="18" charset="0"/>
              </a:rPr>
              <a:t>Norint stiprinti mokinių skaitymo motyvaciją, tenka ieškoti naujų būdų ir metodų, kurie sužadintų norą skaityti, analizuoti, kurti.</a:t>
            </a:r>
          </a:p>
          <a:p>
            <a:r>
              <a:rPr lang="lt-LT" dirty="0" smtClean="0">
                <a:latin typeface="Times New Roman" pitchFamily="18" charset="0"/>
                <a:cs typeface="Times New Roman" pitchFamily="18" charset="0"/>
              </a:rPr>
              <a:t>Šioje metodinėje priemonėje patarimus, kaip siekti skaitymo motyvacijos, pateikiu kaip 10 žingsnių, pakopa po pakopos, siekiant užsibrėžto tikslo.   </a:t>
            </a:r>
          </a:p>
          <a:p>
            <a:endParaRPr lang="lt-L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latin typeface="Times New Roman" pitchFamily="18" charset="0"/>
                <a:cs typeface="Times New Roman" pitchFamily="18" charset="0"/>
              </a:rPr>
              <a:t>1 žingsnis</a:t>
            </a:r>
            <a:endParaRPr lang="lt-LT"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4754563"/>
          </a:xfrm>
        </p:spPr>
        <p:txBody>
          <a:bodyPr>
            <a:normAutofit/>
          </a:bodyPr>
          <a:lstStyle/>
          <a:p>
            <a:pPr algn="ctr"/>
            <a:r>
              <a:rPr lang="lt-LT" sz="4800" dirty="0" smtClean="0">
                <a:latin typeface="Times New Roman" pitchFamily="18" charset="0"/>
                <a:cs typeface="Times New Roman" pitchFamily="18" charset="0"/>
              </a:rPr>
              <a:t>Sukurkime klasėje skaitymą motyvuojančią aplinką</a:t>
            </a:r>
            <a:endParaRPr lang="lt-LT" sz="4800" dirty="0">
              <a:latin typeface="Times New Roman" pitchFamily="18" charset="0"/>
              <a:cs typeface="Times New Roman" pitchFamily="18" charset="0"/>
            </a:endParaRPr>
          </a:p>
        </p:txBody>
      </p:sp>
      <p:pic>
        <p:nvPicPr>
          <p:cNvPr id="4" name="Picture 2" descr="C:\Users\Kompiuteris\Desktop\biblioteka.JPG"/>
          <p:cNvPicPr>
            <a:picLocks noChangeAspect="1" noChangeArrowheads="1"/>
          </p:cNvPicPr>
          <p:nvPr/>
        </p:nvPicPr>
        <p:blipFill>
          <a:blip r:embed="rId2" cstate="print"/>
          <a:srcRect/>
          <a:stretch>
            <a:fillRect/>
          </a:stretch>
        </p:blipFill>
        <p:spPr bwMode="auto">
          <a:xfrm>
            <a:off x="762000" y="3200400"/>
            <a:ext cx="4114800" cy="3200400"/>
          </a:xfrm>
          <a:prstGeom prst="rect">
            <a:avLst/>
          </a:prstGeom>
          <a:noFill/>
        </p:spPr>
      </p:pic>
      <p:pic>
        <p:nvPicPr>
          <p:cNvPr id="5" name="Content Placeholder 3" descr="C:\Users\Kompas\Desktop\is foto\20150417_122455.jpg"/>
          <p:cNvPicPr>
            <a:picLocks/>
          </p:cNvPicPr>
          <p:nvPr/>
        </p:nvPicPr>
        <p:blipFill>
          <a:blip r:embed="rId3" cstate="print"/>
          <a:srcRect/>
          <a:stretch>
            <a:fillRect/>
          </a:stretch>
        </p:blipFill>
        <p:spPr bwMode="auto">
          <a:xfrm>
            <a:off x="5105400" y="3124200"/>
            <a:ext cx="35814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lt-LT" sz="3200" dirty="0" smtClean="0">
                <a:latin typeface="Times New Roman" pitchFamily="18" charset="0"/>
                <a:cs typeface="Times New Roman" pitchFamily="18" charset="0"/>
              </a:rPr>
              <a:t/>
            </a:r>
            <a:br>
              <a:rPr lang="lt-LT" sz="3200" dirty="0" smtClean="0">
                <a:latin typeface="Times New Roman" pitchFamily="18" charset="0"/>
                <a:cs typeface="Times New Roman" pitchFamily="18" charset="0"/>
              </a:rPr>
            </a:br>
            <a:endParaRPr lang="lt-LT"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533400"/>
            <a:ext cx="8229600" cy="5592763"/>
          </a:xfrm>
        </p:spPr>
        <p:txBody>
          <a:bodyPr>
            <a:normAutofit/>
          </a:bodyPr>
          <a:lstStyle/>
          <a:p>
            <a:pPr lvl="0"/>
            <a:endParaRPr lang="lt-LT" sz="2800" dirty="0" smtClean="0">
              <a:latin typeface="Segoe Script" pitchFamily="34" charset="0"/>
              <a:cs typeface="Times New Roman" pitchFamily="18" charset="0"/>
            </a:endParaRPr>
          </a:p>
          <a:p>
            <a:pPr lvl="0"/>
            <a:r>
              <a:rPr lang="lt-LT" sz="2800" dirty="0" smtClean="0">
                <a:latin typeface="Segoe Script" pitchFamily="34" charset="0"/>
                <a:cs typeface="Times New Roman" pitchFamily="18" charset="0"/>
              </a:rPr>
              <a:t>Visos geros knygos panašios tuo, kad būtinai sukelia skaitytojo norą galvoti apie tai, kas teisinga, gražu, naudinga žmonėms. (N. Černyševskis)</a:t>
            </a:r>
          </a:p>
          <a:p>
            <a:r>
              <a:rPr lang="lt-LT" sz="2800" dirty="0" smtClean="0">
                <a:latin typeface="Segoe Script" pitchFamily="34" charset="0"/>
                <a:cs typeface="Times New Roman" pitchFamily="18" charset="0"/>
              </a:rPr>
              <a:t>Gera knyga – viena didžiausių gyvenimo brangenybių. (S. Smailsas)</a:t>
            </a:r>
          </a:p>
          <a:p>
            <a:r>
              <a:rPr lang="lt-LT" sz="2800" dirty="0" smtClean="0">
                <a:latin typeface="Segoe Script" pitchFamily="34" charset="0"/>
                <a:cs typeface="Times New Roman" pitchFamily="18" charset="0"/>
              </a:rPr>
              <a:t>Skaitymas – štai geriausias mokymasis. Sekti didžio žmogaus mintis – visų įdomiausias mokslas. (A. Puškinas)</a:t>
            </a:r>
          </a:p>
          <a:p>
            <a:endParaRPr lang="lt-LT" sz="2000" dirty="0" smtClean="0">
              <a:latin typeface="Times New Roman" pitchFamily="18" charset="0"/>
              <a:cs typeface="Times New Roman" pitchFamily="18" charset="0"/>
            </a:endParaRPr>
          </a:p>
          <a:p>
            <a:pPr lvl="0"/>
            <a:endParaRPr lang="lt-LT"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smtClean="0">
                <a:latin typeface="Times New Roman" pitchFamily="18" charset="0"/>
                <a:cs typeface="Times New Roman" pitchFamily="18" charset="0"/>
              </a:rPr>
              <a:t>2 žingsnis</a:t>
            </a:r>
            <a:endParaRPr lang="lt-LT"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endParaRPr lang="lt-LT" sz="4800" dirty="0" smtClean="0">
              <a:latin typeface="Times New Roman" pitchFamily="18" charset="0"/>
              <a:cs typeface="Times New Roman" pitchFamily="18" charset="0"/>
            </a:endParaRPr>
          </a:p>
          <a:p>
            <a:r>
              <a:rPr lang="lt-LT" sz="4800" dirty="0" smtClean="0">
                <a:latin typeface="Times New Roman" pitchFamily="18" charset="0"/>
                <a:cs typeface="Times New Roman" pitchFamily="18" charset="0"/>
              </a:rPr>
              <a:t>Garsus skaitymas</a:t>
            </a:r>
            <a:endParaRPr lang="lt-LT" sz="4800" dirty="0">
              <a:latin typeface="Times New Roman" pitchFamily="18" charset="0"/>
              <a:cs typeface="Times New Roman" pitchFamily="18" charset="0"/>
            </a:endParaRPr>
          </a:p>
        </p:txBody>
      </p:sp>
      <p:pic>
        <p:nvPicPr>
          <p:cNvPr id="4" name="Picture 2" descr="D:\mano\doc\idejos\yhty.jpg"/>
          <p:cNvPicPr>
            <a:picLocks noChangeAspect="1" noChangeArrowheads="1"/>
          </p:cNvPicPr>
          <p:nvPr/>
        </p:nvPicPr>
        <p:blipFill>
          <a:blip r:embed="rId2" cstate="print"/>
          <a:srcRect/>
          <a:stretch>
            <a:fillRect/>
          </a:stretch>
        </p:blipFill>
        <p:spPr bwMode="auto">
          <a:xfrm>
            <a:off x="5486400" y="1752600"/>
            <a:ext cx="2586265" cy="452596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Content Placeholder 2"/>
          <p:cNvSpPr>
            <a:spLocks noGrp="1"/>
          </p:cNvSpPr>
          <p:nvPr>
            <p:ph idx="1"/>
          </p:nvPr>
        </p:nvSpPr>
        <p:spPr>
          <a:xfrm>
            <a:off x="457200" y="0"/>
            <a:ext cx="8229600" cy="6477000"/>
          </a:xfrm>
        </p:spPr>
        <p:txBody>
          <a:bodyPr>
            <a:noAutofit/>
          </a:bodyPr>
          <a:lstStyle/>
          <a:p>
            <a:endParaRPr lang="lt-LT" sz="1600" dirty="0" smtClean="0">
              <a:latin typeface="Times New Roman" pitchFamily="18" charset="0"/>
              <a:cs typeface="Times New Roman" pitchFamily="18" charset="0"/>
            </a:endParaRPr>
          </a:p>
          <a:p>
            <a:endParaRPr lang="lt-LT" sz="1600" dirty="0" smtClean="0">
              <a:latin typeface="Times New Roman" pitchFamily="18" charset="0"/>
              <a:cs typeface="Times New Roman" pitchFamily="18" charset="0"/>
            </a:endParaRPr>
          </a:p>
          <a:p>
            <a:endParaRPr lang="lt-LT" sz="1600" dirty="0" smtClean="0">
              <a:latin typeface="Times New Roman" pitchFamily="18" charset="0"/>
              <a:cs typeface="Times New Roman" pitchFamily="18" charset="0"/>
            </a:endParaRPr>
          </a:p>
          <a:p>
            <a:endParaRPr lang="lt-LT" sz="1600" dirty="0" smtClean="0">
              <a:latin typeface="Times New Roman" pitchFamily="18" charset="0"/>
              <a:cs typeface="Times New Roman" pitchFamily="18" charset="0"/>
            </a:endParaRPr>
          </a:p>
          <a:p>
            <a:r>
              <a:rPr lang="lt-LT" sz="1600" dirty="0" smtClean="0">
                <a:latin typeface="Times New Roman" pitchFamily="18" charset="0"/>
                <a:cs typeface="Times New Roman" pitchFamily="18" charset="0"/>
              </a:rPr>
              <a:t>Garsųjį skaitymą pradėti galima nuo mokytojos skaitymo 1-oje, 2-oje klasėje. Po tokio skaitymo atliekamos įvairios užduotys pratybų sąsiuviniuose.</a:t>
            </a:r>
          </a:p>
          <a:p>
            <a:r>
              <a:rPr lang="lt-LT" sz="1600" dirty="0" smtClean="0">
                <a:latin typeface="Times New Roman" pitchFamily="18" charset="0"/>
                <a:cs typeface="Times New Roman" pitchFamily="18" charset="0"/>
              </a:rPr>
              <a:t>Mokytojas gali perskaityti knygos ištrauką ir sustoti įdomiausioje vietoje – vaikai nenorės laukti kitos dienos, kad sužinotų, kas bus toliau – ir patys savarankiškai perskaitys tęsinį.</a:t>
            </a:r>
          </a:p>
          <a:p>
            <a:r>
              <a:rPr lang="lt-LT" sz="1600" dirty="0" smtClean="0">
                <a:latin typeface="Times New Roman" pitchFamily="18" charset="0"/>
                <a:cs typeface="Times New Roman" pitchFamily="18" charset="0"/>
              </a:rPr>
              <a:t>Smagus garsaus skaitymo būdas yra toks, kai visi mokiniai skaito tą pačią knygą sėdėdami ant suolų. Mokytojas pasako žodį “pradedam” ir pradeda garsiai skaityti knygą. Bet kuriuo momentu sustoja ir tęsia bet kuris mokinys. Jam padarius pauzę tęsia kitas ir t.t.. Viskas vyksta labai spontaniškai. Kartais atsitinka taip, kad keli vaikai skaito vienu metu, bet beveik nelieka tokių vaikų, kurie visai neskaito. Įdomiausia tai, kad vaikai patys kontroliuoja padėtį ir toks smagus skaitymas jiems patinka dėl savo spontaniškumo.</a:t>
            </a:r>
          </a:p>
          <a:p>
            <a:r>
              <a:rPr lang="lt-LT" sz="1600" dirty="0" smtClean="0">
                <a:latin typeface="Times New Roman" pitchFamily="18" charset="0"/>
                <a:cs typeface="Times New Roman" pitchFamily="18" charset="0"/>
              </a:rPr>
              <a:t>Juokingas ir užkrečiantis garsaus skaitymo būdas yra “Skaitymas kitaip”, kai vaikai gauna užduotis: skaityti labai lėtai, skaityti piktai, skaityti pamokslaujančiai, skaityti liūdnai ir t.t.. </a:t>
            </a:r>
          </a:p>
          <a:p>
            <a:pPr lvl="0"/>
            <a:r>
              <a:rPr lang="lt-LT" sz="1600" dirty="0" smtClean="0">
                <a:latin typeface="Times New Roman" pitchFamily="18" charset="0"/>
                <a:cs typeface="Times New Roman" pitchFamily="18" charset="0"/>
              </a:rPr>
              <a:t>Skaitymas kauliukais. Tai skaitymas mažose grupelėse arba porose. Mokiniai paeiliui ridena kauliuką ir skaito tai, kas atitinką išridentų kauliuko taškų skaičių, pavyzdžiui, 1- perskaityk knygos išleidimo metus, autorių, dailininką; 2-  perskaityk knygos anotaciją, 3 – perskaityk knygos pirmą puslapį ( skyrių) ir pan.. </a:t>
            </a:r>
          </a:p>
          <a:p>
            <a:r>
              <a:rPr lang="lt-LT" sz="1600" dirty="0" smtClean="0">
                <a:latin typeface="Times New Roman" pitchFamily="18" charset="0"/>
                <a:cs typeface="Times New Roman" pitchFamily="18" charset="0"/>
              </a:rPr>
              <a:t>Mūsų mėgstamiausias garsaus skaitymo būdas – tai skaitymas karštojoje kėdėje. Vienas mokinys sėdi karštojoje kėdėje ir garsiai skaito, kiti sėdi ratu. Ratas sukasi ir vis kitas mokinys sėda ant karštos kėdės ir garsiai skaito.</a:t>
            </a:r>
          </a:p>
          <a:p>
            <a:pPr lvl="0"/>
            <a:endParaRPr lang="lt-LT" sz="1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latin typeface="Times New Roman" pitchFamily="18" charset="0"/>
                <a:cs typeface="Times New Roman" pitchFamily="18" charset="0"/>
              </a:rPr>
              <a:t>3 žingsnis</a:t>
            </a:r>
            <a:endParaRPr lang="lt-LT"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endParaRPr lang="lt-LT" sz="4800" dirty="0" smtClean="0">
              <a:latin typeface="Times New Roman" pitchFamily="18" charset="0"/>
              <a:cs typeface="Times New Roman" pitchFamily="18" charset="0"/>
            </a:endParaRPr>
          </a:p>
          <a:p>
            <a:r>
              <a:rPr lang="lt-LT" sz="4800" dirty="0" smtClean="0">
                <a:latin typeface="Times New Roman" pitchFamily="18" charset="0"/>
                <a:cs typeface="Times New Roman" pitchFamily="18" charset="0"/>
              </a:rPr>
              <a:t>Tylusis skaitymas</a:t>
            </a:r>
            <a:endParaRPr lang="lt-LT" sz="4800" dirty="0">
              <a:latin typeface="Times New Roman" pitchFamily="18" charset="0"/>
              <a:cs typeface="Times New Roman" pitchFamily="18" charset="0"/>
            </a:endParaRPr>
          </a:p>
        </p:txBody>
      </p:sp>
      <p:pic>
        <p:nvPicPr>
          <p:cNvPr id="4" name="Content Placeholder 3" descr="C:\Users\Kompas\Desktop\is foto\20150417_122223.jpg"/>
          <p:cNvPicPr>
            <a:picLocks/>
          </p:cNvPicPr>
          <p:nvPr/>
        </p:nvPicPr>
        <p:blipFill>
          <a:blip r:embed="rId2" cstate="print"/>
          <a:srcRect/>
          <a:stretch>
            <a:fillRect/>
          </a:stretch>
        </p:blipFill>
        <p:spPr bwMode="auto">
          <a:xfrm>
            <a:off x="5791200" y="2514600"/>
            <a:ext cx="2971800" cy="4114800"/>
          </a:xfrm>
          <a:prstGeom prst="rect">
            <a:avLst/>
          </a:prstGeom>
          <a:noFill/>
          <a:ln w="9525">
            <a:noFill/>
            <a:miter lim="800000"/>
            <a:headEnd/>
            <a:tailEnd/>
          </a:ln>
        </p:spPr>
      </p:pic>
      <p:pic>
        <p:nvPicPr>
          <p:cNvPr id="5" name="Content Placeholder 3" descr="C:\Users\Kompas\Desktop\is foto\20150417_122231.jpg"/>
          <p:cNvPicPr>
            <a:picLocks/>
          </p:cNvPicPr>
          <p:nvPr/>
        </p:nvPicPr>
        <p:blipFill>
          <a:blip r:embed="rId3" cstate="print"/>
          <a:srcRect/>
          <a:stretch>
            <a:fillRect/>
          </a:stretch>
        </p:blipFill>
        <p:spPr bwMode="auto">
          <a:xfrm>
            <a:off x="3124200" y="3429000"/>
            <a:ext cx="2327564" cy="3200400"/>
          </a:xfrm>
          <a:prstGeom prst="rect">
            <a:avLst/>
          </a:prstGeom>
          <a:noFill/>
          <a:ln w="9525">
            <a:noFill/>
            <a:miter lim="800000"/>
            <a:headEnd/>
            <a:tailEnd/>
          </a:ln>
        </p:spPr>
      </p:pic>
      <p:pic>
        <p:nvPicPr>
          <p:cNvPr id="6" name="Content Placeholder 3" descr="C:\Users\Kompas\Desktop\is foto\20150417_122332.jpg"/>
          <p:cNvPicPr>
            <a:picLocks/>
          </p:cNvPicPr>
          <p:nvPr/>
        </p:nvPicPr>
        <p:blipFill>
          <a:blip r:embed="rId4" cstate="print"/>
          <a:srcRect/>
          <a:stretch>
            <a:fillRect/>
          </a:stretch>
        </p:blipFill>
        <p:spPr bwMode="auto">
          <a:xfrm>
            <a:off x="533400" y="3429000"/>
            <a:ext cx="2389909" cy="32336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Content Placeholder 2"/>
          <p:cNvSpPr>
            <a:spLocks noGrp="1"/>
          </p:cNvSpPr>
          <p:nvPr>
            <p:ph idx="1"/>
          </p:nvPr>
        </p:nvSpPr>
        <p:spPr>
          <a:xfrm>
            <a:off x="457200" y="228600"/>
            <a:ext cx="8229600" cy="5897563"/>
          </a:xfrm>
        </p:spPr>
        <p:txBody>
          <a:bodyPr>
            <a:normAutofit fontScale="55000" lnSpcReduction="20000"/>
          </a:bodyPr>
          <a:lstStyle/>
          <a:p>
            <a:endParaRPr lang="lt-LT" dirty="0" smtClean="0">
              <a:latin typeface="Times New Roman" pitchFamily="18" charset="0"/>
              <a:cs typeface="Times New Roman" pitchFamily="18" charset="0"/>
            </a:endParaRPr>
          </a:p>
          <a:p>
            <a:endParaRPr lang="lt-LT" sz="4500" dirty="0" smtClean="0">
              <a:latin typeface="Times New Roman" pitchFamily="18" charset="0"/>
              <a:cs typeface="Times New Roman" pitchFamily="18" charset="0"/>
            </a:endParaRPr>
          </a:p>
          <a:p>
            <a:endParaRPr lang="lt-LT" sz="4500" dirty="0" smtClean="0">
              <a:latin typeface="Times New Roman" pitchFamily="18" charset="0"/>
              <a:cs typeface="Times New Roman" pitchFamily="18" charset="0"/>
            </a:endParaRPr>
          </a:p>
          <a:p>
            <a:endParaRPr lang="lt-LT" sz="4500" dirty="0" smtClean="0">
              <a:latin typeface="Times New Roman" pitchFamily="18" charset="0"/>
              <a:cs typeface="Times New Roman" pitchFamily="18" charset="0"/>
            </a:endParaRPr>
          </a:p>
          <a:p>
            <a:r>
              <a:rPr lang="lt-LT" sz="4500" dirty="0" smtClean="0">
                <a:latin typeface="Times New Roman" pitchFamily="18" charset="0"/>
                <a:cs typeface="Times New Roman" pitchFamily="18" charset="0"/>
              </a:rPr>
              <a:t>Tai, mano manymu, svarbiausias etapas. </a:t>
            </a:r>
          </a:p>
          <a:p>
            <a:r>
              <a:rPr lang="lt-LT" sz="4500" dirty="0" smtClean="0">
                <a:latin typeface="Times New Roman" pitchFamily="18" charset="0"/>
                <a:cs typeface="Times New Roman" pitchFamily="18" charset="0"/>
              </a:rPr>
              <a:t>Norint iš(si)ugdyti sąmoningą skaitytoją, reikia rasti laiko tyliajam skaitymui. Kiekvieną penktadienį rengiame tylaus skaitymo valandėles, kuomet vaikai tyliai įsitaiso klasėje ant pagalvėlių, spalvotų kėdučių,  kamputyje ar šiaip suole ir 20 - 30 minučių skaito. Įdomiausia tai, kad jie tikrai sugeba susikaupti ir skaityti, o ne imituoti skaitymą. Tam padeda ir socialinių įgūdžių programos „Antras žingsnis“ metu išmokti nusiraminimo ir susikaupimo pratimai. </a:t>
            </a:r>
          </a:p>
          <a:p>
            <a:r>
              <a:rPr lang="lt-LT" sz="4500" dirty="0" smtClean="0">
                <a:latin typeface="Times New Roman" pitchFamily="18" charset="0"/>
                <a:cs typeface="Times New Roman" pitchFamily="18" charset="0"/>
              </a:rPr>
              <a:t>Mokiniai žino, kad jie turi nešiotis skaitomą knygą, o jei taip atsitinka, kad pamiršta, paima knygą iš klasės knygų lentynos, su sąlyga, kad paimtą knygą perskaitys iki galo. </a:t>
            </a:r>
            <a:br>
              <a:rPr lang="lt-LT" sz="4500" dirty="0" smtClean="0">
                <a:latin typeface="Times New Roman" pitchFamily="18" charset="0"/>
                <a:cs typeface="Times New Roman" pitchFamily="18" charset="0"/>
              </a:rPr>
            </a:br>
            <a:endParaRPr lang="lt-LT" sz="4500" dirty="0" smtClean="0">
              <a:latin typeface="Times New Roman" pitchFamily="18" charset="0"/>
              <a:cs typeface="Times New Roman" pitchFamily="18" charset="0"/>
            </a:endParaRPr>
          </a:p>
          <a:p>
            <a:endParaRPr lang="lt-LT" dirty="0" smtClean="0"/>
          </a:p>
          <a:p>
            <a:endParaRPr lang="lt-LT"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1944</Words>
  <Application>Microsoft Office PowerPoint</Application>
  <PresentationFormat>On-screen Show (4:3)</PresentationFormat>
  <Paragraphs>106</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Segoe Script</vt:lpstr>
      <vt:lpstr>Times New Roman</vt:lpstr>
      <vt:lpstr>Office Theme</vt:lpstr>
      <vt:lpstr>  Kaišiadorių Vaclovo Giržado progimnazija Mokytoja Renata Sausaitienė Skaitymo gebėjimų ugdymas 1 – 4 klasėje </vt:lpstr>
      <vt:lpstr>PowerPoint Presentation</vt:lpstr>
      <vt:lpstr>Teorija ir praktika</vt:lpstr>
      <vt:lpstr>1 žingsnis</vt:lpstr>
      <vt:lpstr> </vt:lpstr>
      <vt:lpstr>2 žingsnis</vt:lpstr>
      <vt:lpstr>PowerPoint Presentation</vt:lpstr>
      <vt:lpstr>3 žingsnis</vt:lpstr>
      <vt:lpstr>PowerPoint Presentation</vt:lpstr>
      <vt:lpstr>4 žingsnis</vt:lpstr>
      <vt:lpstr>PowerPoint Presentation</vt:lpstr>
      <vt:lpstr>5 žingsnis</vt:lpstr>
      <vt:lpstr>Knygų pristatymas, rekomendavimas</vt:lpstr>
      <vt:lpstr>PowerPoint Presentation</vt:lpstr>
      <vt:lpstr>Kūrybinės užduotys </vt:lpstr>
      <vt:lpstr>Užduotys perskaičius knygą</vt:lpstr>
      <vt:lpstr>Rašome laiškus tiems, kas mėgsta skaityti knygas</vt:lpstr>
      <vt:lpstr>6 žingsnis </vt:lpstr>
      <vt:lpstr>PowerPoint Presentation</vt:lpstr>
      <vt:lpstr>7 žingsnis</vt:lpstr>
      <vt:lpstr>Knyga –puiki dovana </vt:lpstr>
      <vt:lpstr>8 žingsnis</vt:lpstr>
      <vt:lpstr>PowerPoint Presentation</vt:lpstr>
      <vt:lpstr>9 žingsnis</vt:lpstr>
      <vt:lpstr>PowerPoint Presentation</vt:lpstr>
      <vt:lpstr>10 žingsnis</vt:lpstr>
      <vt:lpstr>PowerPoint Presentation</vt:lpstr>
      <vt:lpstr>Išvados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Kaišiadorių Vaclovo Giržado progimnazija Mokytoja Renata Sausaitienė Skaitymo gebėjimų ugdymas 1 – 4 klasėje</dc:title>
  <dc:creator>Kompiuteris</dc:creator>
  <cp:lastModifiedBy>Giedrė Juzėnienė</cp:lastModifiedBy>
  <cp:revision>8</cp:revision>
  <dcterms:created xsi:type="dcterms:W3CDTF">2006-08-16T00:00:00Z</dcterms:created>
  <dcterms:modified xsi:type="dcterms:W3CDTF">2016-04-12T09:25:55Z</dcterms:modified>
</cp:coreProperties>
</file>